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6" r:id="rId2"/>
    <p:sldId id="284" r:id="rId3"/>
    <p:sldId id="258" r:id="rId4"/>
    <p:sldId id="306" r:id="rId5"/>
    <p:sldId id="259" r:id="rId6"/>
    <p:sldId id="260" r:id="rId7"/>
    <p:sldId id="285" r:id="rId8"/>
    <p:sldId id="286" r:id="rId9"/>
    <p:sldId id="307" r:id="rId10"/>
    <p:sldId id="287" r:id="rId11"/>
    <p:sldId id="288" r:id="rId12"/>
    <p:sldId id="289" r:id="rId13"/>
    <p:sldId id="290" r:id="rId14"/>
    <p:sldId id="308" r:id="rId15"/>
    <p:sldId id="291" r:id="rId16"/>
    <p:sldId id="292" r:id="rId17"/>
    <p:sldId id="293" r:id="rId18"/>
    <p:sldId id="294" r:id="rId19"/>
    <p:sldId id="309" r:id="rId20"/>
    <p:sldId id="295" r:id="rId21"/>
    <p:sldId id="296" r:id="rId22"/>
    <p:sldId id="298" r:id="rId23"/>
    <p:sldId id="310" r:id="rId24"/>
    <p:sldId id="299" r:id="rId25"/>
    <p:sldId id="300" r:id="rId26"/>
    <p:sldId id="301" r:id="rId27"/>
    <p:sldId id="302" r:id="rId28"/>
    <p:sldId id="311" r:id="rId29"/>
    <p:sldId id="261"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79416" autoAdjust="0"/>
  </p:normalViewPr>
  <p:slideViewPr>
    <p:cSldViewPr>
      <p:cViewPr>
        <p:scale>
          <a:sx n="77" d="100"/>
          <a:sy n="77" d="100"/>
        </p:scale>
        <p:origin x="-1176" y="114"/>
      </p:cViewPr>
      <p:guideLst>
        <p:guide orient="horz" pos="2160"/>
        <p:guide pos="2880"/>
      </p:guideLst>
    </p:cSldViewPr>
  </p:slideViewPr>
  <p:outlineViewPr>
    <p:cViewPr>
      <p:scale>
        <a:sx n="33" d="100"/>
        <a:sy n="33" d="100"/>
      </p:scale>
      <p:origin x="0" y="81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E0C15248-1AFF-410D-B741-7F00FA8F6A58}" type="datetimeFigureOut">
              <a:rPr lang="en-US" smtClean="0"/>
              <a:t>9/17/2014</a:t>
            </a:fld>
            <a:endParaRPr lang="en-US"/>
          </a:p>
        </p:txBody>
      </p:sp>
      <p:sp>
        <p:nvSpPr>
          <p:cNvPr id="4" name="Footer Placeholder 3"/>
          <p:cNvSpPr>
            <a:spLocks noGrp="1"/>
          </p:cNvSpPr>
          <p:nvPr>
            <p:ph type="ftr" sz="quarter" idx="2"/>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630665A0-3FEB-4551-995F-396EC1D61651}" type="slidenum">
              <a:rPr lang="en-US" smtClean="0"/>
              <a:t>‹#›</a:t>
            </a:fld>
            <a:endParaRPr lang="en-US"/>
          </a:p>
        </p:txBody>
      </p:sp>
    </p:spTree>
    <p:extLst>
      <p:ext uri="{BB962C8B-B14F-4D97-AF65-F5344CB8AC3E}">
        <p14:creationId xmlns:p14="http://schemas.microsoft.com/office/powerpoint/2010/main" val="35577859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715556DD-77CF-43D9-AFDF-F2411ADBC747}" type="datetimeFigureOut">
              <a:rPr lang="en-US" smtClean="0"/>
              <a:t>9/17/2014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7"/>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DC9469CA-62E6-42BA-A0BC-486FE3E37806}" type="slidenum">
              <a:rPr lang="en-US" smtClean="0"/>
              <a:t>‹#›</a:t>
            </a:fld>
            <a:endParaRPr lang="en-US"/>
          </a:p>
        </p:txBody>
      </p:sp>
    </p:spTree>
    <p:extLst>
      <p:ext uri="{BB962C8B-B14F-4D97-AF65-F5344CB8AC3E}">
        <p14:creationId xmlns:p14="http://schemas.microsoft.com/office/powerpoint/2010/main" val="3895053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aseline="0" dirty="0" smtClean="0"/>
              <a:t>Thank the </a:t>
            </a:r>
            <a:r>
              <a:rPr lang="en-US" baseline="0" dirty="0" smtClean="0"/>
              <a:t>Parish hosting </a:t>
            </a:r>
            <a:endParaRPr lang="en-US" baseline="0" dirty="0" smtClean="0"/>
          </a:p>
          <a:p>
            <a:pPr marL="228600" indent="-228600">
              <a:buAutoNum type="arabicPeriod"/>
            </a:pPr>
            <a:r>
              <a:rPr lang="en-US" baseline="0" dirty="0" smtClean="0"/>
              <a:t>Thank the Pastor</a:t>
            </a:r>
          </a:p>
          <a:p>
            <a:pPr marL="228600" indent="-228600">
              <a:buAutoNum type="arabicPeriod"/>
            </a:pPr>
            <a:r>
              <a:rPr lang="en-US" baseline="0" dirty="0" smtClean="0"/>
              <a:t>House keeping</a:t>
            </a:r>
          </a:p>
          <a:p>
            <a:pPr marL="228600" indent="-228600">
              <a:buAutoNum type="arabicPeriod"/>
            </a:pPr>
            <a:r>
              <a:rPr lang="en-US" baseline="0" dirty="0" smtClean="0"/>
              <a:t>Thank the Vicar </a:t>
            </a:r>
            <a:r>
              <a:rPr lang="en-US" baseline="0" dirty="0" err="1" smtClean="0"/>
              <a:t>Forane</a:t>
            </a:r>
            <a:r>
              <a:rPr lang="en-US" baseline="0" dirty="0" smtClean="0"/>
              <a:t> </a:t>
            </a:r>
            <a:r>
              <a:rPr lang="en-US" baseline="0" dirty="0" smtClean="0"/>
              <a:t>for his leadership and helping with this meeting</a:t>
            </a:r>
          </a:p>
          <a:p>
            <a:pPr marL="228600" indent="-228600">
              <a:buAutoNum type="arabicPeriod"/>
            </a:pPr>
            <a:r>
              <a:rPr lang="en-US" baseline="0" dirty="0" smtClean="0"/>
              <a:t>Welcome to the DDF Workshop.</a:t>
            </a:r>
            <a:endParaRPr lang="en-US" dirty="0" smtClean="0"/>
          </a:p>
        </p:txBody>
      </p:sp>
      <p:sp>
        <p:nvSpPr>
          <p:cNvPr id="4" name="Slide Number Placeholder 3"/>
          <p:cNvSpPr>
            <a:spLocks noGrp="1"/>
          </p:cNvSpPr>
          <p:nvPr>
            <p:ph type="sldNum" sz="quarter" idx="10"/>
          </p:nvPr>
        </p:nvSpPr>
        <p:spPr/>
        <p:txBody>
          <a:bodyPr/>
          <a:lstStyle/>
          <a:p>
            <a:fld id="{DC9469CA-62E6-42BA-A0BC-486FE3E37806}" type="slidenum">
              <a:rPr lang="en-US" smtClean="0"/>
              <a:t>1</a:t>
            </a:fld>
            <a:endParaRPr lang="en-US"/>
          </a:p>
        </p:txBody>
      </p:sp>
    </p:spTree>
    <p:extLst>
      <p:ext uri="{BB962C8B-B14F-4D97-AF65-F5344CB8AC3E}">
        <p14:creationId xmlns:p14="http://schemas.microsoft.com/office/powerpoint/2010/main" val="654559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1.You</a:t>
            </a:r>
            <a:r>
              <a:rPr lang="en-US" baseline="0" dirty="0" smtClean="0"/>
              <a:t> have a simple follow up direction in you folder </a:t>
            </a:r>
          </a:p>
          <a:p>
            <a:r>
              <a:rPr lang="en-US" baseline="0" dirty="0" smtClean="0"/>
              <a:t>2. Eric is the System Software administrator </a:t>
            </a:r>
            <a:r>
              <a:rPr lang="en-US" baseline="0" dirty="0" smtClean="0"/>
              <a:t>any system/software </a:t>
            </a:r>
            <a:r>
              <a:rPr lang="en-US" baseline="0" dirty="0" smtClean="0"/>
              <a:t>problem with Login if you can run the report to Reset password and add users to be able to run the report is him</a:t>
            </a:r>
          </a:p>
          <a:p>
            <a:r>
              <a:rPr lang="en-US" baseline="0" dirty="0" smtClean="0"/>
              <a:t>3. Julio takes care of if you are missing donors</a:t>
            </a:r>
          </a:p>
          <a:p>
            <a:r>
              <a:rPr lang="en-US" baseline="0" dirty="0" smtClean="0"/>
              <a:t>4. Is easy  and faster and any time to run it don’t have to wait for a month to get it.</a:t>
            </a:r>
            <a:endParaRPr lang="en-US" dirty="0" smtClean="0"/>
          </a:p>
        </p:txBody>
      </p:sp>
      <p:sp>
        <p:nvSpPr>
          <p:cNvPr id="4" name="Slide Number Placeholder 3"/>
          <p:cNvSpPr>
            <a:spLocks noGrp="1"/>
          </p:cNvSpPr>
          <p:nvPr>
            <p:ph type="sldNum" sz="quarter" idx="10"/>
          </p:nvPr>
        </p:nvSpPr>
        <p:spPr/>
        <p:txBody>
          <a:bodyPr/>
          <a:lstStyle/>
          <a:p>
            <a:fld id="{DC9469CA-62E6-42BA-A0BC-486FE3E37806}" type="slidenum">
              <a:rPr lang="en-US" smtClean="0"/>
              <a:t>10</a:t>
            </a:fld>
            <a:endParaRPr lang="en-US"/>
          </a:p>
        </p:txBody>
      </p:sp>
    </p:spTree>
    <p:extLst>
      <p:ext uri="{BB962C8B-B14F-4D97-AF65-F5344CB8AC3E}">
        <p14:creationId xmlns:p14="http://schemas.microsoft.com/office/powerpoint/2010/main" val="20738096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1.In</a:t>
            </a:r>
            <a:r>
              <a:rPr lang="en-US" baseline="0" dirty="0" smtClean="0"/>
              <a:t> a perfected  world it is are recommendation that you clean the parish records from </a:t>
            </a:r>
            <a:r>
              <a:rPr lang="en-US" baseline="0" dirty="0" err="1" smtClean="0"/>
              <a:t>Parishsofth</a:t>
            </a:r>
            <a:r>
              <a:rPr lang="en-US" baseline="0" dirty="0" smtClean="0"/>
              <a:t> and pull reports to compeer the donors that have giving to the DDF before  and solicited parishioners  that have not give to the DDF in the past with a personal letter form the pastor.</a:t>
            </a:r>
          </a:p>
          <a:p>
            <a:r>
              <a:rPr lang="en-US" baseline="0" dirty="0" smtClean="0"/>
              <a:t>2. Used your ministry in your parish to help you to get to your goals as part of there formation with in there ministry and to give them the full understanding of stewardships. That every thing we have is from him and we need to give back to him thru his people</a:t>
            </a:r>
          </a:p>
          <a:p>
            <a:r>
              <a:rPr lang="en-US" baseline="0" dirty="0" smtClean="0"/>
              <a:t>3.We are asking 100% participation from our donors and we need to ask for 100% participation from  our parish message from our parish to the donors is the commitment to help the diocese as the local church that we are one catholic and apostolic church by announcing to the parishioners  that we will paid the DDF by December 31 off each year and we need all the support. This is another way to show your commitment to your Diocese and to your parishioners this will help them to understand our goal .</a:t>
            </a:r>
            <a:endParaRPr lang="en-US" dirty="0"/>
          </a:p>
        </p:txBody>
      </p:sp>
      <p:sp>
        <p:nvSpPr>
          <p:cNvPr id="4" name="Slide Number Placeholder 3"/>
          <p:cNvSpPr>
            <a:spLocks noGrp="1"/>
          </p:cNvSpPr>
          <p:nvPr>
            <p:ph type="sldNum" sz="quarter" idx="10"/>
          </p:nvPr>
        </p:nvSpPr>
        <p:spPr/>
        <p:txBody>
          <a:bodyPr/>
          <a:lstStyle/>
          <a:p>
            <a:fld id="{DC9469CA-62E6-42BA-A0BC-486FE3E37806}" type="slidenum">
              <a:rPr lang="en-US" smtClean="0"/>
              <a:t>11</a:t>
            </a:fld>
            <a:endParaRPr lang="en-US"/>
          </a:p>
        </p:txBody>
      </p:sp>
    </p:spTree>
    <p:extLst>
      <p:ext uri="{BB962C8B-B14F-4D97-AF65-F5344CB8AC3E}">
        <p14:creationId xmlns:p14="http://schemas.microsoft.com/office/powerpoint/2010/main" val="23302197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Policy </a:t>
            </a:r>
            <a:r>
              <a:rPr lang="en-US" dirty="0" smtClean="0"/>
              <a:t>from the Diocese if</a:t>
            </a:r>
            <a:r>
              <a:rPr lang="en-US" baseline="0" dirty="0" smtClean="0"/>
              <a:t> you are in capital campaign you don’t need to promote the DDF however the parish is responsible to paid the DDF goal by December 31, of each year as off today we are some parish that have not paid last years DDF goal. </a:t>
            </a:r>
          </a:p>
          <a:p>
            <a:pPr marL="228600" indent="-228600">
              <a:buAutoNum type="arabicPeriod"/>
            </a:pPr>
            <a:r>
              <a:rPr lang="en-US" baseline="0" dirty="0" smtClean="0"/>
              <a:t>Is more productive to start any thing in life with a good fresh start rather then begging a project knowing that you left the other project not done.</a:t>
            </a:r>
          </a:p>
          <a:p>
            <a:pPr marL="228600" indent="-228600">
              <a:buAutoNum type="arabicPeriod"/>
            </a:pPr>
            <a:r>
              <a:rPr lang="en-US" baseline="0" dirty="0" smtClean="0"/>
              <a:t>The second </a:t>
            </a:r>
            <a:r>
              <a:rPr lang="en-US" baseline="0" dirty="0" smtClean="0"/>
              <a:t>appeal </a:t>
            </a:r>
            <a:r>
              <a:rPr lang="en-US" baseline="0" dirty="0" smtClean="0"/>
              <a:t>DDF is not a second collation this is the only on going appeal that you have a goal to paid at the end of each year    </a:t>
            </a:r>
            <a:endParaRPr lang="en-US" dirty="0"/>
          </a:p>
        </p:txBody>
      </p:sp>
      <p:sp>
        <p:nvSpPr>
          <p:cNvPr id="4" name="Slide Number Placeholder 3"/>
          <p:cNvSpPr>
            <a:spLocks noGrp="1"/>
          </p:cNvSpPr>
          <p:nvPr>
            <p:ph type="sldNum" sz="quarter" idx="10"/>
          </p:nvPr>
        </p:nvSpPr>
        <p:spPr/>
        <p:txBody>
          <a:bodyPr/>
          <a:lstStyle/>
          <a:p>
            <a:fld id="{DC9469CA-62E6-42BA-A0BC-486FE3E37806}" type="slidenum">
              <a:rPr lang="en-US" smtClean="0"/>
              <a:t>12</a:t>
            </a:fld>
            <a:endParaRPr lang="en-US"/>
          </a:p>
        </p:txBody>
      </p:sp>
    </p:spTree>
    <p:extLst>
      <p:ext uri="{BB962C8B-B14F-4D97-AF65-F5344CB8AC3E}">
        <p14:creationId xmlns:p14="http://schemas.microsoft.com/office/powerpoint/2010/main" val="12838404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Group in teams five</a:t>
            </a:r>
            <a:r>
              <a:rPr lang="en-US" baseline="0" dirty="0" smtClean="0"/>
              <a:t> minutes</a:t>
            </a:r>
            <a:endParaRPr lang="en-US" dirty="0"/>
          </a:p>
        </p:txBody>
      </p:sp>
      <p:sp>
        <p:nvSpPr>
          <p:cNvPr id="4" name="Slide Number Placeholder 3"/>
          <p:cNvSpPr>
            <a:spLocks noGrp="1"/>
          </p:cNvSpPr>
          <p:nvPr>
            <p:ph type="sldNum" sz="quarter" idx="10"/>
          </p:nvPr>
        </p:nvSpPr>
        <p:spPr/>
        <p:txBody>
          <a:bodyPr/>
          <a:lstStyle/>
          <a:p>
            <a:fld id="{DC9469CA-62E6-42BA-A0BC-486FE3E37806}" type="slidenum">
              <a:rPr lang="en-US" smtClean="0"/>
              <a:t>13</a:t>
            </a:fld>
            <a:endParaRPr lang="en-US"/>
          </a:p>
        </p:txBody>
      </p:sp>
    </p:spTree>
    <p:extLst>
      <p:ext uri="{BB962C8B-B14F-4D97-AF65-F5344CB8AC3E}">
        <p14:creationId xmlns:p14="http://schemas.microsoft.com/office/powerpoint/2010/main" val="36639529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Terrie</a:t>
            </a:r>
            <a:endParaRPr lang="en-US" dirty="0"/>
          </a:p>
        </p:txBody>
      </p:sp>
      <p:sp>
        <p:nvSpPr>
          <p:cNvPr id="4" name="Slide Number Placeholder 3"/>
          <p:cNvSpPr>
            <a:spLocks noGrp="1"/>
          </p:cNvSpPr>
          <p:nvPr>
            <p:ph type="sldNum" sz="quarter" idx="10"/>
          </p:nvPr>
        </p:nvSpPr>
        <p:spPr/>
        <p:txBody>
          <a:bodyPr/>
          <a:lstStyle/>
          <a:p>
            <a:fld id="{DC9469CA-62E6-42BA-A0BC-486FE3E37806}" type="slidenum">
              <a:rPr lang="en-US" smtClean="0"/>
              <a:t>14</a:t>
            </a:fld>
            <a:endParaRPr lang="en-US"/>
          </a:p>
        </p:txBody>
      </p:sp>
    </p:spTree>
    <p:extLst>
      <p:ext uri="{BB962C8B-B14F-4D97-AF65-F5344CB8AC3E}">
        <p14:creationId xmlns:p14="http://schemas.microsoft.com/office/powerpoint/2010/main" val="10728781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Terrie</a:t>
            </a:r>
          </a:p>
          <a:p>
            <a:r>
              <a:rPr lang="en-US" dirty="0" smtClean="0"/>
              <a:t>1).</a:t>
            </a:r>
            <a:r>
              <a:rPr lang="en-US" baseline="0" dirty="0" smtClean="0"/>
              <a:t> Donors want to see results (black sink hole)</a:t>
            </a:r>
          </a:p>
          <a:p>
            <a:r>
              <a:rPr lang="en-US" baseline="0" dirty="0" smtClean="0"/>
              <a:t>2). Diocese goal is silent providing funds to make improvement (not capital expenses $5000 under)</a:t>
            </a:r>
          </a:p>
          <a:p>
            <a:r>
              <a:rPr lang="en-US" baseline="0" dirty="0" smtClean="0"/>
              <a:t>3). No assessment increase for revenue over goal</a:t>
            </a:r>
            <a:endParaRPr lang="en-US" dirty="0" smtClean="0"/>
          </a:p>
        </p:txBody>
      </p:sp>
      <p:sp>
        <p:nvSpPr>
          <p:cNvPr id="4" name="Slide Number Placeholder 3"/>
          <p:cNvSpPr>
            <a:spLocks noGrp="1"/>
          </p:cNvSpPr>
          <p:nvPr>
            <p:ph type="sldNum" sz="quarter" idx="10"/>
          </p:nvPr>
        </p:nvSpPr>
        <p:spPr/>
        <p:txBody>
          <a:bodyPr/>
          <a:lstStyle/>
          <a:p>
            <a:fld id="{DC9469CA-62E6-42BA-A0BC-486FE3E37806}" type="slidenum">
              <a:rPr lang="en-US" smtClean="0"/>
              <a:t>15</a:t>
            </a:fld>
            <a:endParaRPr lang="en-US"/>
          </a:p>
        </p:txBody>
      </p:sp>
    </p:spTree>
    <p:extLst>
      <p:ext uri="{BB962C8B-B14F-4D97-AF65-F5344CB8AC3E}">
        <p14:creationId xmlns:p14="http://schemas.microsoft.com/office/powerpoint/2010/main" val="8882097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Terrie</a:t>
            </a:r>
          </a:p>
          <a:p>
            <a:r>
              <a:rPr lang="en-US" dirty="0" smtClean="0"/>
              <a:t>1).</a:t>
            </a:r>
            <a:r>
              <a:rPr lang="en-US" baseline="0" dirty="0" smtClean="0"/>
              <a:t> Specifically Addresses the way Hispanics give</a:t>
            </a:r>
          </a:p>
          <a:p>
            <a:r>
              <a:rPr lang="en-US" baseline="0" dirty="0" smtClean="0"/>
              <a:t>2). Done in Oct/Nov – many examples of 2</a:t>
            </a:r>
            <a:r>
              <a:rPr lang="en-US" baseline="30000" dirty="0" smtClean="0"/>
              <a:t>nd</a:t>
            </a:r>
            <a:r>
              <a:rPr lang="en-US" baseline="0" dirty="0" smtClean="0"/>
              <a:t> donor investment</a:t>
            </a:r>
          </a:p>
          <a:p>
            <a:r>
              <a:rPr lang="en-US" baseline="0" dirty="0" smtClean="0"/>
              <a:t>3). Pride in you parish </a:t>
            </a:r>
          </a:p>
          <a:p>
            <a:endParaRPr lang="en-US" dirty="0"/>
          </a:p>
        </p:txBody>
      </p:sp>
      <p:sp>
        <p:nvSpPr>
          <p:cNvPr id="4" name="Slide Number Placeholder 3"/>
          <p:cNvSpPr>
            <a:spLocks noGrp="1"/>
          </p:cNvSpPr>
          <p:nvPr>
            <p:ph type="sldNum" sz="quarter" idx="10"/>
          </p:nvPr>
        </p:nvSpPr>
        <p:spPr/>
        <p:txBody>
          <a:bodyPr/>
          <a:lstStyle/>
          <a:p>
            <a:fld id="{DC9469CA-62E6-42BA-A0BC-486FE3E37806}" type="slidenum">
              <a:rPr lang="en-US" smtClean="0"/>
              <a:t>16</a:t>
            </a:fld>
            <a:endParaRPr lang="en-US"/>
          </a:p>
        </p:txBody>
      </p:sp>
    </p:spTree>
    <p:extLst>
      <p:ext uri="{BB962C8B-B14F-4D97-AF65-F5344CB8AC3E}">
        <p14:creationId xmlns:p14="http://schemas.microsoft.com/office/powerpoint/2010/main" val="17102057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Terrie</a:t>
            </a:r>
          </a:p>
          <a:p>
            <a:r>
              <a:rPr lang="en-US" dirty="0" smtClean="0"/>
              <a:t>1). Review of giving</a:t>
            </a:r>
            <a:r>
              <a:rPr lang="en-US" baseline="0" dirty="0" smtClean="0"/>
              <a:t> history mail to those who may have been away</a:t>
            </a:r>
          </a:p>
          <a:p>
            <a:r>
              <a:rPr lang="en-US" baseline="0" dirty="0" smtClean="0"/>
              <a:t>2). Large Gifts should be acknowledged by Pastor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C9469CA-62E6-42BA-A0BC-486FE3E37806}" type="slidenum">
              <a:rPr lang="en-US" smtClean="0"/>
              <a:t>17</a:t>
            </a:fld>
            <a:endParaRPr lang="en-US"/>
          </a:p>
        </p:txBody>
      </p:sp>
    </p:spTree>
    <p:extLst>
      <p:ext uri="{BB962C8B-B14F-4D97-AF65-F5344CB8AC3E}">
        <p14:creationId xmlns:p14="http://schemas.microsoft.com/office/powerpoint/2010/main" val="32544944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Group in teams five</a:t>
            </a:r>
            <a:r>
              <a:rPr lang="en-US" baseline="0" dirty="0" smtClean="0"/>
              <a:t> minutes</a:t>
            </a:r>
            <a:endParaRPr lang="en-US" dirty="0"/>
          </a:p>
        </p:txBody>
      </p:sp>
      <p:sp>
        <p:nvSpPr>
          <p:cNvPr id="4" name="Slide Number Placeholder 3"/>
          <p:cNvSpPr>
            <a:spLocks noGrp="1"/>
          </p:cNvSpPr>
          <p:nvPr>
            <p:ph type="sldNum" sz="quarter" idx="10"/>
          </p:nvPr>
        </p:nvSpPr>
        <p:spPr/>
        <p:txBody>
          <a:bodyPr/>
          <a:lstStyle/>
          <a:p>
            <a:fld id="{DC9469CA-62E6-42BA-A0BC-486FE3E37806}" type="slidenum">
              <a:rPr lang="en-US" smtClean="0"/>
              <a:t>18</a:t>
            </a:fld>
            <a:endParaRPr lang="en-US"/>
          </a:p>
        </p:txBody>
      </p:sp>
    </p:spTree>
    <p:extLst>
      <p:ext uri="{BB962C8B-B14F-4D97-AF65-F5344CB8AC3E}">
        <p14:creationId xmlns:p14="http://schemas.microsoft.com/office/powerpoint/2010/main" val="9236073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Julio</a:t>
            </a:r>
            <a:endParaRPr lang="en-US" dirty="0"/>
          </a:p>
        </p:txBody>
      </p:sp>
      <p:sp>
        <p:nvSpPr>
          <p:cNvPr id="4" name="Slide Number Placeholder 3"/>
          <p:cNvSpPr>
            <a:spLocks noGrp="1"/>
          </p:cNvSpPr>
          <p:nvPr>
            <p:ph type="sldNum" sz="quarter" idx="10"/>
          </p:nvPr>
        </p:nvSpPr>
        <p:spPr/>
        <p:txBody>
          <a:bodyPr/>
          <a:lstStyle/>
          <a:p>
            <a:fld id="{DC9469CA-62E6-42BA-A0BC-486FE3E37806}" type="slidenum">
              <a:rPr lang="en-US" smtClean="0"/>
              <a:t>19</a:t>
            </a:fld>
            <a:endParaRPr lang="en-US"/>
          </a:p>
        </p:txBody>
      </p:sp>
    </p:spTree>
    <p:extLst>
      <p:ext uri="{BB962C8B-B14F-4D97-AF65-F5344CB8AC3E}">
        <p14:creationId xmlns:p14="http://schemas.microsoft.com/office/powerpoint/2010/main" val="3138945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Mrs</a:t>
            </a:r>
            <a:r>
              <a:rPr lang="en-US" baseline="0" dirty="0" smtClean="0"/>
              <a:t>. Montminy  she is CFRE Certified Fund Raising  Executive </a:t>
            </a:r>
          </a:p>
          <a:p>
            <a:pPr marL="228600" indent="-228600">
              <a:buAutoNum type="arabicPeriod"/>
            </a:pPr>
            <a:r>
              <a:rPr lang="en-US" baseline="0" dirty="0" smtClean="0"/>
              <a:t>Julio Chavez La Sierra University fund raising certificate </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DC9469CA-62E6-42BA-A0BC-486FE3E37806}" type="slidenum">
              <a:rPr lang="en-US" smtClean="0"/>
              <a:t>2</a:t>
            </a:fld>
            <a:endParaRPr lang="en-US"/>
          </a:p>
        </p:txBody>
      </p:sp>
    </p:spTree>
    <p:extLst>
      <p:ext uri="{BB962C8B-B14F-4D97-AF65-F5344CB8AC3E}">
        <p14:creationId xmlns:p14="http://schemas.microsoft.com/office/powerpoint/2010/main" val="31802470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a:t>
            </a:r>
            <a:r>
              <a:rPr lang="en-US" baseline="0" dirty="0" smtClean="0"/>
              <a:t> follow the steps</a:t>
            </a:r>
            <a:endParaRPr lang="en-US" dirty="0"/>
          </a:p>
        </p:txBody>
      </p:sp>
      <p:sp>
        <p:nvSpPr>
          <p:cNvPr id="4" name="Slide Number Placeholder 3"/>
          <p:cNvSpPr>
            <a:spLocks noGrp="1"/>
          </p:cNvSpPr>
          <p:nvPr>
            <p:ph type="sldNum" sz="quarter" idx="10"/>
          </p:nvPr>
        </p:nvSpPr>
        <p:spPr/>
        <p:txBody>
          <a:bodyPr/>
          <a:lstStyle/>
          <a:p>
            <a:fld id="{DC9469CA-62E6-42BA-A0BC-486FE3E37806}" type="slidenum">
              <a:rPr lang="en-US" smtClean="0"/>
              <a:t>20</a:t>
            </a:fld>
            <a:endParaRPr lang="en-US"/>
          </a:p>
        </p:txBody>
      </p:sp>
    </p:spTree>
    <p:extLst>
      <p:ext uri="{BB962C8B-B14F-4D97-AF65-F5344CB8AC3E}">
        <p14:creationId xmlns:p14="http://schemas.microsoft.com/office/powerpoint/2010/main" val="11202945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Julio</a:t>
            </a:r>
          </a:p>
          <a:p>
            <a:r>
              <a:rPr lang="en-US" dirty="0" smtClean="0"/>
              <a:t>1).</a:t>
            </a:r>
            <a:r>
              <a:rPr lang="en-US" baseline="0" dirty="0" smtClean="0"/>
              <a:t> Mission Advancement can provide sample script</a:t>
            </a:r>
          </a:p>
          <a:p>
            <a:r>
              <a:rPr lang="en-US" baseline="0" dirty="0" smtClean="0"/>
              <a:t>2). Confirm with donor by Letter</a:t>
            </a:r>
            <a:endParaRPr lang="en-US" dirty="0"/>
          </a:p>
        </p:txBody>
      </p:sp>
      <p:sp>
        <p:nvSpPr>
          <p:cNvPr id="4" name="Slide Number Placeholder 3"/>
          <p:cNvSpPr>
            <a:spLocks noGrp="1"/>
          </p:cNvSpPr>
          <p:nvPr>
            <p:ph type="sldNum" sz="quarter" idx="10"/>
          </p:nvPr>
        </p:nvSpPr>
        <p:spPr/>
        <p:txBody>
          <a:bodyPr/>
          <a:lstStyle/>
          <a:p>
            <a:fld id="{DC9469CA-62E6-42BA-A0BC-486FE3E37806}" type="slidenum">
              <a:rPr lang="en-US" smtClean="0"/>
              <a:t>21</a:t>
            </a:fld>
            <a:endParaRPr lang="en-US"/>
          </a:p>
        </p:txBody>
      </p:sp>
    </p:spTree>
    <p:extLst>
      <p:ext uri="{BB962C8B-B14F-4D97-AF65-F5344CB8AC3E}">
        <p14:creationId xmlns:p14="http://schemas.microsoft.com/office/powerpoint/2010/main" val="41830715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Group in teams five</a:t>
            </a:r>
            <a:r>
              <a:rPr lang="en-US" baseline="0" dirty="0" smtClean="0"/>
              <a:t> minutes</a:t>
            </a:r>
            <a:endParaRPr lang="en-US" dirty="0"/>
          </a:p>
        </p:txBody>
      </p:sp>
      <p:sp>
        <p:nvSpPr>
          <p:cNvPr id="4" name="Slide Number Placeholder 3"/>
          <p:cNvSpPr>
            <a:spLocks noGrp="1"/>
          </p:cNvSpPr>
          <p:nvPr>
            <p:ph type="sldNum" sz="quarter" idx="10"/>
          </p:nvPr>
        </p:nvSpPr>
        <p:spPr/>
        <p:txBody>
          <a:bodyPr/>
          <a:lstStyle/>
          <a:p>
            <a:fld id="{DC9469CA-62E6-42BA-A0BC-486FE3E37806}" type="slidenum">
              <a:rPr lang="en-US" smtClean="0"/>
              <a:t>22</a:t>
            </a:fld>
            <a:endParaRPr lang="en-US"/>
          </a:p>
        </p:txBody>
      </p:sp>
    </p:spTree>
    <p:extLst>
      <p:ext uri="{BB962C8B-B14F-4D97-AF65-F5344CB8AC3E}">
        <p14:creationId xmlns:p14="http://schemas.microsoft.com/office/powerpoint/2010/main" val="31856851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Terrie</a:t>
            </a:r>
            <a:endParaRPr lang="en-US" dirty="0"/>
          </a:p>
        </p:txBody>
      </p:sp>
      <p:sp>
        <p:nvSpPr>
          <p:cNvPr id="4" name="Slide Number Placeholder 3"/>
          <p:cNvSpPr>
            <a:spLocks noGrp="1"/>
          </p:cNvSpPr>
          <p:nvPr>
            <p:ph type="sldNum" sz="quarter" idx="10"/>
          </p:nvPr>
        </p:nvSpPr>
        <p:spPr/>
        <p:txBody>
          <a:bodyPr/>
          <a:lstStyle/>
          <a:p>
            <a:fld id="{DC9469CA-62E6-42BA-A0BC-486FE3E37806}" type="slidenum">
              <a:rPr lang="en-US" smtClean="0"/>
              <a:t>23</a:t>
            </a:fld>
            <a:endParaRPr lang="en-US"/>
          </a:p>
        </p:txBody>
      </p:sp>
    </p:spTree>
    <p:extLst>
      <p:ext uri="{BB962C8B-B14F-4D97-AF65-F5344CB8AC3E}">
        <p14:creationId xmlns:p14="http://schemas.microsoft.com/office/powerpoint/2010/main" val="41402021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Terrie</a:t>
            </a:r>
          </a:p>
          <a:p>
            <a:r>
              <a:rPr lang="en-US" dirty="0" smtClean="0"/>
              <a:t>1).</a:t>
            </a:r>
            <a:r>
              <a:rPr lang="en-US" baseline="0" dirty="0" smtClean="0"/>
              <a:t> Pastoral center deliveries delay processing</a:t>
            </a:r>
          </a:p>
          <a:p>
            <a:r>
              <a:rPr lang="en-US" baseline="0" dirty="0" smtClean="0"/>
              <a:t>2). Parish assistance- Need pledge cars and Authorization to cut the check </a:t>
            </a:r>
            <a:endParaRPr lang="en-US" dirty="0"/>
          </a:p>
        </p:txBody>
      </p:sp>
      <p:sp>
        <p:nvSpPr>
          <p:cNvPr id="4" name="Slide Number Placeholder 3"/>
          <p:cNvSpPr>
            <a:spLocks noGrp="1"/>
          </p:cNvSpPr>
          <p:nvPr>
            <p:ph type="sldNum" sz="quarter" idx="10"/>
          </p:nvPr>
        </p:nvSpPr>
        <p:spPr/>
        <p:txBody>
          <a:bodyPr/>
          <a:lstStyle/>
          <a:p>
            <a:fld id="{DC9469CA-62E6-42BA-A0BC-486FE3E37806}" type="slidenum">
              <a:rPr lang="en-US" smtClean="0"/>
              <a:t>24</a:t>
            </a:fld>
            <a:endParaRPr lang="en-US"/>
          </a:p>
        </p:txBody>
      </p:sp>
    </p:spTree>
    <p:extLst>
      <p:ext uri="{BB962C8B-B14F-4D97-AF65-F5344CB8AC3E}">
        <p14:creationId xmlns:p14="http://schemas.microsoft.com/office/powerpoint/2010/main" val="9268568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Terrie</a:t>
            </a:r>
          </a:p>
          <a:p>
            <a:r>
              <a:rPr lang="en-US" dirty="0" smtClean="0"/>
              <a:t>1).</a:t>
            </a:r>
            <a:r>
              <a:rPr lang="en-US" baseline="0" dirty="0" smtClean="0"/>
              <a:t> Debits = Credits</a:t>
            </a:r>
          </a:p>
          <a:p>
            <a:r>
              <a:rPr lang="en-US" baseline="0" dirty="0" smtClean="0"/>
              <a:t>2). Use excel spreadsheets</a:t>
            </a:r>
          </a:p>
          <a:p>
            <a:r>
              <a:rPr lang="en-US" baseline="0" dirty="0" smtClean="0"/>
              <a:t>	(template is available)</a:t>
            </a:r>
            <a:endParaRPr lang="en-US" dirty="0"/>
          </a:p>
        </p:txBody>
      </p:sp>
      <p:sp>
        <p:nvSpPr>
          <p:cNvPr id="4" name="Slide Number Placeholder 3"/>
          <p:cNvSpPr>
            <a:spLocks noGrp="1"/>
          </p:cNvSpPr>
          <p:nvPr>
            <p:ph type="sldNum" sz="quarter" idx="10"/>
          </p:nvPr>
        </p:nvSpPr>
        <p:spPr/>
        <p:txBody>
          <a:bodyPr/>
          <a:lstStyle/>
          <a:p>
            <a:fld id="{DC9469CA-62E6-42BA-A0BC-486FE3E37806}" type="slidenum">
              <a:rPr lang="en-US" smtClean="0"/>
              <a:t>25</a:t>
            </a:fld>
            <a:endParaRPr lang="en-US"/>
          </a:p>
        </p:txBody>
      </p:sp>
    </p:spTree>
    <p:extLst>
      <p:ext uri="{BB962C8B-B14F-4D97-AF65-F5344CB8AC3E}">
        <p14:creationId xmlns:p14="http://schemas.microsoft.com/office/powerpoint/2010/main" val="27564924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Terrie</a:t>
            </a:r>
          </a:p>
          <a:p>
            <a:r>
              <a:rPr lang="en-US" dirty="0" smtClean="0"/>
              <a:t>1).</a:t>
            </a:r>
            <a:r>
              <a:rPr lang="en-US" baseline="0" dirty="0" smtClean="0"/>
              <a:t> Fast, Simple-Better than credit cards</a:t>
            </a:r>
          </a:p>
          <a:p>
            <a:r>
              <a:rPr lang="en-US" baseline="0" dirty="0" smtClean="0"/>
              <a:t>2). Limited exposure- No Fraud</a:t>
            </a:r>
          </a:p>
          <a:p>
            <a:r>
              <a:rPr lang="en-US" dirty="0" smtClean="0"/>
              <a:t>3). Point</a:t>
            </a:r>
            <a:r>
              <a:rPr lang="en-US" baseline="0" dirty="0" smtClean="0"/>
              <a:t> Rewards</a:t>
            </a:r>
          </a:p>
          <a:p>
            <a:r>
              <a:rPr lang="en-US" baseline="0" dirty="0" smtClean="0"/>
              <a:t>4).35% Increase last year</a:t>
            </a:r>
            <a:endParaRPr lang="en-US" dirty="0"/>
          </a:p>
        </p:txBody>
      </p:sp>
      <p:sp>
        <p:nvSpPr>
          <p:cNvPr id="4" name="Slide Number Placeholder 3"/>
          <p:cNvSpPr>
            <a:spLocks noGrp="1"/>
          </p:cNvSpPr>
          <p:nvPr>
            <p:ph type="sldNum" sz="quarter" idx="10"/>
          </p:nvPr>
        </p:nvSpPr>
        <p:spPr/>
        <p:txBody>
          <a:bodyPr/>
          <a:lstStyle/>
          <a:p>
            <a:fld id="{DC9469CA-62E6-42BA-A0BC-486FE3E37806}" type="slidenum">
              <a:rPr lang="en-US" smtClean="0"/>
              <a:t>26</a:t>
            </a:fld>
            <a:endParaRPr lang="en-US"/>
          </a:p>
        </p:txBody>
      </p:sp>
    </p:spTree>
    <p:extLst>
      <p:ext uri="{BB962C8B-B14F-4D97-AF65-F5344CB8AC3E}">
        <p14:creationId xmlns:p14="http://schemas.microsoft.com/office/powerpoint/2010/main" val="19346401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Group in teams five</a:t>
            </a:r>
            <a:r>
              <a:rPr lang="en-US" baseline="0" dirty="0" smtClean="0"/>
              <a:t> minutes</a:t>
            </a:r>
            <a:endParaRPr lang="en-US" dirty="0"/>
          </a:p>
        </p:txBody>
      </p:sp>
      <p:sp>
        <p:nvSpPr>
          <p:cNvPr id="4" name="Slide Number Placeholder 3"/>
          <p:cNvSpPr>
            <a:spLocks noGrp="1"/>
          </p:cNvSpPr>
          <p:nvPr>
            <p:ph type="sldNum" sz="quarter" idx="10"/>
          </p:nvPr>
        </p:nvSpPr>
        <p:spPr/>
        <p:txBody>
          <a:bodyPr/>
          <a:lstStyle/>
          <a:p>
            <a:fld id="{DC9469CA-62E6-42BA-A0BC-486FE3E37806}" type="slidenum">
              <a:rPr lang="en-US" smtClean="0"/>
              <a:t>27</a:t>
            </a:fld>
            <a:endParaRPr lang="en-US"/>
          </a:p>
        </p:txBody>
      </p:sp>
    </p:spTree>
    <p:extLst>
      <p:ext uri="{BB962C8B-B14F-4D97-AF65-F5344CB8AC3E}">
        <p14:creationId xmlns:p14="http://schemas.microsoft.com/office/powerpoint/2010/main" val="24930090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smtClean="0"/>
          </a:p>
          <a:p>
            <a:pPr marL="228600" indent="-228600">
              <a:buAutoNum type="arabicPeriod"/>
            </a:pPr>
            <a:r>
              <a:rPr lang="en-US" dirty="0" smtClean="0"/>
              <a:t>The</a:t>
            </a:r>
            <a:r>
              <a:rPr lang="en-US" baseline="0" dirty="0" smtClean="0"/>
              <a:t> story of the peso to dollar form me child hood</a:t>
            </a:r>
          </a:p>
          <a:p>
            <a:pPr marL="685800" lvl="1" indent="-228600">
              <a:buAutoNum type="arabicPeriod"/>
            </a:pPr>
            <a:r>
              <a:rPr lang="en-US" baseline="0" dirty="0" smtClean="0"/>
              <a:t>Making money and I wasn’t not happy </a:t>
            </a:r>
          </a:p>
          <a:p>
            <a:pPr marL="685800" lvl="1" indent="-228600">
              <a:buAutoNum type="arabicPeriod"/>
            </a:pPr>
            <a:r>
              <a:rPr lang="en-US" baseline="0" dirty="0" smtClean="0"/>
              <a:t>Full of fear off not be able to paid for bills</a:t>
            </a:r>
          </a:p>
          <a:p>
            <a:pPr marL="685800" lvl="1" indent="-228600">
              <a:buAutoNum type="arabicPeriod"/>
            </a:pPr>
            <a:r>
              <a:rPr lang="en-US" baseline="0" dirty="0" smtClean="0"/>
              <a:t>The call to help and to give </a:t>
            </a:r>
          </a:p>
          <a:p>
            <a:pPr marL="685800" lvl="1" indent="-228600">
              <a:buAutoNum type="arabicPeriod"/>
            </a:pPr>
            <a:r>
              <a:rPr lang="en-US" baseline="0" dirty="0" smtClean="0"/>
              <a:t>Happy I don’t worry about to </a:t>
            </a:r>
            <a:endParaRPr lang="en-US" dirty="0" smtClean="0"/>
          </a:p>
          <a:p>
            <a:pPr marL="228600" indent="-228600">
              <a:buAutoNum type="arabicPeriod"/>
            </a:pPr>
            <a:endParaRPr lang="en-US" dirty="0" smtClean="0"/>
          </a:p>
          <a:p>
            <a:pPr marL="228600" indent="-228600">
              <a:buAutoNum type="arabicPeriod"/>
            </a:pPr>
            <a:endParaRPr lang="en-US" dirty="0" smtClean="0"/>
          </a:p>
          <a:p>
            <a:pPr marL="228600" indent="-228600">
              <a:buAutoNum type="arabicPeriod"/>
            </a:pPr>
            <a:endParaRPr lang="en-US" dirty="0" smtClean="0"/>
          </a:p>
          <a:p>
            <a:pPr marL="228600" indent="-228600">
              <a:buAutoNum type="arabicPeriod"/>
            </a:pPr>
            <a:endParaRPr lang="en-US" dirty="0" smtClean="0"/>
          </a:p>
          <a:p>
            <a:pPr marL="228600" indent="-228600">
              <a:buAutoNum type="arabicPeriod"/>
            </a:pPr>
            <a:r>
              <a:rPr lang="en-US" dirty="0" smtClean="0"/>
              <a:t>House</a:t>
            </a:r>
            <a:r>
              <a:rPr lang="en-US" baseline="0" dirty="0" smtClean="0"/>
              <a:t> keeping </a:t>
            </a:r>
          </a:p>
          <a:p>
            <a:pPr marL="0" indent="0">
              <a:buNone/>
            </a:pPr>
            <a:r>
              <a:rPr lang="en-US" baseline="0" dirty="0" smtClean="0"/>
              <a:t>	Save the Date December, 2 2014</a:t>
            </a:r>
          </a:p>
          <a:p>
            <a:pPr marL="0" indent="0">
              <a:buNone/>
            </a:pPr>
            <a:r>
              <a:rPr lang="en-US" dirty="0" smtClean="0"/>
              <a:t>	Kick off party at the Pastoral Center</a:t>
            </a:r>
          </a:p>
          <a:p>
            <a:pPr marL="0" indent="0">
              <a:buNone/>
            </a:pPr>
            <a:r>
              <a:rPr lang="en-US" dirty="0" smtClean="0"/>
              <a:t>	to release 2015 DDF Video</a:t>
            </a:r>
          </a:p>
          <a:p>
            <a:pPr marL="0" indent="0">
              <a:buNone/>
            </a:pPr>
            <a:endParaRPr lang="en-US" dirty="0" smtClean="0"/>
          </a:p>
          <a:p>
            <a:pPr marL="0" indent="0">
              <a:buNone/>
            </a:pPr>
            <a:r>
              <a:rPr lang="en-US" dirty="0" smtClean="0"/>
              <a:t>	Material for the 2015 Annual Appeal </a:t>
            </a:r>
          </a:p>
          <a:p>
            <a:pPr marL="0" indent="0">
              <a:buNone/>
            </a:pPr>
            <a:r>
              <a:rPr lang="en-US" dirty="0" smtClean="0"/>
              <a:t>	will be mailed to the </a:t>
            </a:r>
          </a:p>
          <a:p>
            <a:pPr marL="0" indent="0">
              <a:buNone/>
            </a:pPr>
            <a:r>
              <a:rPr lang="en-US" dirty="0" smtClean="0"/>
              <a:t>	parish the last week of </a:t>
            </a:r>
            <a:r>
              <a:rPr lang="en-US" dirty="0" err="1" smtClean="0"/>
              <a:t>Noverber</a:t>
            </a:r>
            <a:endParaRPr lang="en-US" dirty="0"/>
          </a:p>
        </p:txBody>
      </p:sp>
      <p:sp>
        <p:nvSpPr>
          <p:cNvPr id="4" name="Slide Number Placeholder 3"/>
          <p:cNvSpPr>
            <a:spLocks noGrp="1"/>
          </p:cNvSpPr>
          <p:nvPr>
            <p:ph type="sldNum" sz="quarter" idx="10"/>
          </p:nvPr>
        </p:nvSpPr>
        <p:spPr/>
        <p:txBody>
          <a:bodyPr/>
          <a:lstStyle/>
          <a:p>
            <a:fld id="{DC9469CA-62E6-42BA-A0BC-486FE3E37806}" type="slidenum">
              <a:rPr lang="en-US" smtClean="0"/>
              <a:t>28</a:t>
            </a:fld>
            <a:endParaRPr lang="en-US"/>
          </a:p>
        </p:txBody>
      </p:sp>
    </p:spTree>
    <p:extLst>
      <p:ext uri="{BB962C8B-B14F-4D97-AF65-F5344CB8AC3E}">
        <p14:creationId xmlns:p14="http://schemas.microsoft.com/office/powerpoint/2010/main" val="42017294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a:t>
            </a:r>
            <a:r>
              <a:rPr lang="en-US" baseline="0" dirty="0" smtClean="0"/>
              <a:t> them</a:t>
            </a:r>
            <a:endParaRPr lang="en-US" dirty="0"/>
          </a:p>
        </p:txBody>
      </p:sp>
      <p:sp>
        <p:nvSpPr>
          <p:cNvPr id="4" name="Slide Number Placeholder 3"/>
          <p:cNvSpPr>
            <a:spLocks noGrp="1"/>
          </p:cNvSpPr>
          <p:nvPr>
            <p:ph type="sldNum" sz="quarter" idx="10"/>
          </p:nvPr>
        </p:nvSpPr>
        <p:spPr/>
        <p:txBody>
          <a:bodyPr/>
          <a:lstStyle/>
          <a:p>
            <a:fld id="{DC9469CA-62E6-42BA-A0BC-486FE3E37806}" type="slidenum">
              <a:rPr lang="en-US" smtClean="0"/>
              <a:t>29</a:t>
            </a:fld>
            <a:endParaRPr lang="en-US"/>
          </a:p>
        </p:txBody>
      </p:sp>
    </p:spTree>
    <p:extLst>
      <p:ext uri="{BB962C8B-B14F-4D97-AF65-F5344CB8AC3E}">
        <p14:creationId xmlns:p14="http://schemas.microsoft.com/office/powerpoint/2010/main" val="2444399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Call the Vicar </a:t>
            </a:r>
            <a:r>
              <a:rPr lang="en-US" dirty="0" err="1" smtClean="0"/>
              <a:t>forane</a:t>
            </a:r>
            <a:endParaRPr lang="en-US" dirty="0"/>
          </a:p>
        </p:txBody>
      </p:sp>
      <p:sp>
        <p:nvSpPr>
          <p:cNvPr id="4" name="Slide Number Placeholder 3"/>
          <p:cNvSpPr>
            <a:spLocks noGrp="1"/>
          </p:cNvSpPr>
          <p:nvPr>
            <p:ph type="sldNum" sz="quarter" idx="10"/>
          </p:nvPr>
        </p:nvSpPr>
        <p:spPr/>
        <p:txBody>
          <a:bodyPr/>
          <a:lstStyle/>
          <a:p>
            <a:fld id="{DC9469CA-62E6-42BA-A0BC-486FE3E37806}" type="slidenum">
              <a:rPr lang="en-US" smtClean="0"/>
              <a:t>3</a:t>
            </a:fld>
            <a:endParaRPr lang="en-US"/>
          </a:p>
        </p:txBody>
      </p:sp>
    </p:spTree>
    <p:extLst>
      <p:ext uri="{BB962C8B-B14F-4D97-AF65-F5344CB8AC3E}">
        <p14:creationId xmlns:p14="http://schemas.microsoft.com/office/powerpoint/2010/main" val="431380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Terrie</a:t>
            </a:r>
          </a:p>
          <a:p>
            <a:r>
              <a:rPr lang="en-US" dirty="0" smtClean="0"/>
              <a:t>Intro/</a:t>
            </a:r>
            <a:r>
              <a:rPr lang="en-US" baseline="0" dirty="0" smtClean="0"/>
              <a:t> overview</a:t>
            </a:r>
          </a:p>
          <a:p>
            <a:r>
              <a:rPr lang="en-US" baseline="0" dirty="0" smtClean="0"/>
              <a:t>1). 5 ministries funded</a:t>
            </a:r>
          </a:p>
          <a:p>
            <a:r>
              <a:rPr lang="en-US" baseline="0" dirty="0" smtClean="0"/>
              <a:t>	A. Catholic education</a:t>
            </a:r>
          </a:p>
          <a:p>
            <a:r>
              <a:rPr lang="en-US" baseline="0" dirty="0" smtClean="0"/>
              <a:t>	B. seminarian</a:t>
            </a:r>
          </a:p>
          <a:p>
            <a:r>
              <a:rPr lang="en-US" baseline="0" dirty="0" smtClean="0"/>
              <a:t>	C. Social concerns </a:t>
            </a:r>
          </a:p>
          <a:p>
            <a:r>
              <a:rPr lang="en-US" baseline="0" dirty="0" smtClean="0"/>
              <a:t>	D. Prides </a:t>
            </a:r>
            <a:r>
              <a:rPr lang="en-US" baseline="0" dirty="0" err="1" smtClean="0"/>
              <a:t>reflif</a:t>
            </a:r>
            <a:endParaRPr lang="en-US" baseline="0" dirty="0" smtClean="0"/>
          </a:p>
          <a:p>
            <a:r>
              <a:rPr lang="en-US" baseline="0" dirty="0" smtClean="0"/>
              <a:t>	E. land develop </a:t>
            </a:r>
          </a:p>
          <a:p>
            <a:r>
              <a:rPr lang="en-US" baseline="0" dirty="0" smtClean="0"/>
              <a:t>2). Working together to make a difference ( “Everyone Can Give!!!! “)</a:t>
            </a:r>
          </a:p>
          <a:p>
            <a:r>
              <a:rPr lang="en-US" baseline="0" dirty="0" smtClean="0"/>
              <a:t>3). Format of workshop:</a:t>
            </a:r>
          </a:p>
          <a:p>
            <a:r>
              <a:rPr lang="en-US" baseline="0" dirty="0" smtClean="0"/>
              <a:t>	A. Unique to vicariate</a:t>
            </a:r>
          </a:p>
          <a:p>
            <a:r>
              <a:rPr lang="en-US" baseline="0" dirty="0" smtClean="0"/>
              <a:t>	B. Dialogue- 5 Topics</a:t>
            </a:r>
          </a:p>
          <a:p>
            <a:r>
              <a:rPr lang="en-US" baseline="0" dirty="0" smtClean="0"/>
              <a:t>		Discussion / sharing information after each topic </a:t>
            </a:r>
          </a:p>
          <a:p>
            <a:r>
              <a:rPr lang="en-US" baseline="0" dirty="0" smtClean="0"/>
              <a:t>4). Core function of Mission Advancement </a:t>
            </a:r>
          </a:p>
          <a:p>
            <a:r>
              <a:rPr lang="en-US" baseline="0" dirty="0" smtClean="0"/>
              <a:t>	A. Tolls to Reach Goals</a:t>
            </a:r>
          </a:p>
          <a:p>
            <a:r>
              <a:rPr lang="en-US" baseline="0" dirty="0" smtClean="0"/>
              <a:t>	B. Resource center that trains your staff</a:t>
            </a:r>
          </a:p>
          <a:p>
            <a:endParaRPr lang="en-US" dirty="0"/>
          </a:p>
        </p:txBody>
      </p:sp>
      <p:sp>
        <p:nvSpPr>
          <p:cNvPr id="4" name="Slide Number Placeholder 3"/>
          <p:cNvSpPr>
            <a:spLocks noGrp="1"/>
          </p:cNvSpPr>
          <p:nvPr>
            <p:ph type="sldNum" sz="quarter" idx="10"/>
          </p:nvPr>
        </p:nvSpPr>
        <p:spPr/>
        <p:txBody>
          <a:bodyPr/>
          <a:lstStyle/>
          <a:p>
            <a:fld id="{DC9469CA-62E6-42BA-A0BC-486FE3E37806}" type="slidenum">
              <a:rPr lang="en-US" smtClean="0"/>
              <a:t>4</a:t>
            </a:fld>
            <a:endParaRPr lang="en-US"/>
          </a:p>
        </p:txBody>
      </p:sp>
    </p:spTree>
    <p:extLst>
      <p:ext uri="{BB962C8B-B14F-4D97-AF65-F5344CB8AC3E}">
        <p14:creationId xmlns:p14="http://schemas.microsoft.com/office/powerpoint/2010/main" val="2825251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Terrie</a:t>
            </a:r>
          </a:p>
          <a:p>
            <a:r>
              <a:rPr lang="en-US" dirty="0" smtClean="0"/>
              <a:t>1).</a:t>
            </a:r>
            <a:r>
              <a:rPr lang="en-US" baseline="0" dirty="0" smtClean="0"/>
              <a:t> Most Parishes-Less than 10%</a:t>
            </a:r>
          </a:p>
          <a:p>
            <a:r>
              <a:rPr lang="en-US" baseline="0" dirty="0" smtClean="0"/>
              <a:t>2). Formation Opportunities</a:t>
            </a:r>
          </a:p>
          <a:p>
            <a:r>
              <a:rPr lang="en-US" baseline="0" dirty="0" smtClean="0"/>
              <a:t>3). Baseline for future Campaigns-New Church</a:t>
            </a:r>
          </a:p>
          <a:p>
            <a:r>
              <a:rPr lang="en-US" baseline="0" dirty="0" smtClean="0"/>
              <a:t>	A. Renovations, Building projects </a:t>
            </a:r>
          </a:p>
          <a:p>
            <a:endParaRPr lang="en-US" dirty="0" smtClean="0"/>
          </a:p>
        </p:txBody>
      </p:sp>
      <p:sp>
        <p:nvSpPr>
          <p:cNvPr id="4" name="Slide Number Placeholder 3"/>
          <p:cNvSpPr>
            <a:spLocks noGrp="1"/>
          </p:cNvSpPr>
          <p:nvPr>
            <p:ph type="sldNum" sz="quarter" idx="10"/>
          </p:nvPr>
        </p:nvSpPr>
        <p:spPr/>
        <p:txBody>
          <a:bodyPr/>
          <a:lstStyle/>
          <a:p>
            <a:fld id="{DC9469CA-62E6-42BA-A0BC-486FE3E37806}" type="slidenum">
              <a:rPr lang="en-US" smtClean="0"/>
              <a:t>5</a:t>
            </a:fld>
            <a:endParaRPr lang="en-US"/>
          </a:p>
        </p:txBody>
      </p:sp>
    </p:spTree>
    <p:extLst>
      <p:ext uri="{BB962C8B-B14F-4D97-AF65-F5344CB8AC3E}">
        <p14:creationId xmlns:p14="http://schemas.microsoft.com/office/powerpoint/2010/main" val="4201729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Terrie</a:t>
            </a:r>
          </a:p>
          <a:p>
            <a:r>
              <a:rPr lang="en-US" dirty="0" smtClean="0"/>
              <a:t>1).</a:t>
            </a:r>
            <a:r>
              <a:rPr lang="en-US" baseline="0" dirty="0" smtClean="0"/>
              <a:t> Unite our effort so that every one hears the same message</a:t>
            </a:r>
          </a:p>
          <a:p>
            <a:r>
              <a:rPr lang="en-US" baseline="0" dirty="0" smtClean="0"/>
              <a:t>2). TimeLine for success:</a:t>
            </a:r>
          </a:p>
          <a:p>
            <a:r>
              <a:rPr lang="en-US" baseline="0" dirty="0" smtClean="0"/>
              <a:t>	A. Kick off in Parish Jan 24 &amp; 25</a:t>
            </a:r>
          </a:p>
          <a:p>
            <a:r>
              <a:rPr lang="en-US" baseline="0" dirty="0" smtClean="0"/>
              <a:t>	B. 2</a:t>
            </a:r>
            <a:r>
              <a:rPr lang="en-US" baseline="30000" dirty="0" smtClean="0"/>
              <a:t>nd</a:t>
            </a:r>
            <a:r>
              <a:rPr lang="en-US" baseline="0" dirty="0" smtClean="0"/>
              <a:t> Appeal in May</a:t>
            </a:r>
          </a:p>
          <a:p>
            <a:r>
              <a:rPr lang="en-US" baseline="0" dirty="0" smtClean="0"/>
              <a:t>	C. Final Appeal Oct / Nov </a:t>
            </a:r>
            <a:endParaRPr lang="en-US" dirty="0" smtClean="0"/>
          </a:p>
        </p:txBody>
      </p:sp>
      <p:sp>
        <p:nvSpPr>
          <p:cNvPr id="4" name="Slide Number Placeholder 3"/>
          <p:cNvSpPr>
            <a:spLocks noGrp="1"/>
          </p:cNvSpPr>
          <p:nvPr>
            <p:ph type="sldNum" sz="quarter" idx="10"/>
          </p:nvPr>
        </p:nvSpPr>
        <p:spPr/>
        <p:txBody>
          <a:bodyPr/>
          <a:lstStyle/>
          <a:p>
            <a:fld id="{DC9469CA-62E6-42BA-A0BC-486FE3E37806}" type="slidenum">
              <a:rPr lang="en-US" smtClean="0"/>
              <a:t>6</a:t>
            </a:fld>
            <a:endParaRPr lang="en-US"/>
          </a:p>
        </p:txBody>
      </p:sp>
    </p:spTree>
    <p:extLst>
      <p:ext uri="{BB962C8B-B14F-4D97-AF65-F5344CB8AC3E}">
        <p14:creationId xmlns:p14="http://schemas.microsoft.com/office/powerpoint/2010/main" val="3096562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Terrie</a:t>
            </a:r>
          </a:p>
          <a:p>
            <a:r>
              <a:rPr lang="en-US" dirty="0" smtClean="0"/>
              <a:t>1). Under $100</a:t>
            </a:r>
            <a:r>
              <a:rPr lang="en-US" baseline="0" dirty="0" smtClean="0"/>
              <a:t> lost opportunity for evangelization</a:t>
            </a:r>
          </a:p>
          <a:p>
            <a:r>
              <a:rPr lang="en-US" baseline="0" dirty="0" smtClean="0"/>
              <a:t>2). Move toward pledges over one-time donation</a:t>
            </a:r>
          </a:p>
          <a:p>
            <a:r>
              <a:rPr lang="en-US" baseline="0" dirty="0" smtClean="0"/>
              <a:t>3). These are the advance notices to those who gave over $100 in 2014</a:t>
            </a:r>
            <a:endParaRPr lang="en-US" dirty="0"/>
          </a:p>
        </p:txBody>
      </p:sp>
      <p:sp>
        <p:nvSpPr>
          <p:cNvPr id="4" name="Slide Number Placeholder 3"/>
          <p:cNvSpPr>
            <a:spLocks noGrp="1"/>
          </p:cNvSpPr>
          <p:nvPr>
            <p:ph type="sldNum" sz="quarter" idx="10"/>
          </p:nvPr>
        </p:nvSpPr>
        <p:spPr/>
        <p:txBody>
          <a:bodyPr/>
          <a:lstStyle/>
          <a:p>
            <a:fld id="{DC9469CA-62E6-42BA-A0BC-486FE3E37806}" type="slidenum">
              <a:rPr lang="en-US" smtClean="0"/>
              <a:t>7</a:t>
            </a:fld>
            <a:endParaRPr lang="en-US"/>
          </a:p>
        </p:txBody>
      </p:sp>
    </p:spTree>
    <p:extLst>
      <p:ext uri="{BB962C8B-B14F-4D97-AF65-F5344CB8AC3E}">
        <p14:creationId xmlns:p14="http://schemas.microsoft.com/office/powerpoint/2010/main" val="11621709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Group in teams five</a:t>
            </a:r>
            <a:r>
              <a:rPr lang="en-US" baseline="0" dirty="0" smtClean="0"/>
              <a:t> minutes</a:t>
            </a:r>
            <a:endParaRPr lang="en-US" dirty="0"/>
          </a:p>
        </p:txBody>
      </p:sp>
      <p:sp>
        <p:nvSpPr>
          <p:cNvPr id="4" name="Slide Number Placeholder 3"/>
          <p:cNvSpPr>
            <a:spLocks noGrp="1"/>
          </p:cNvSpPr>
          <p:nvPr>
            <p:ph type="sldNum" sz="quarter" idx="10"/>
          </p:nvPr>
        </p:nvSpPr>
        <p:spPr/>
        <p:txBody>
          <a:bodyPr/>
          <a:lstStyle/>
          <a:p>
            <a:fld id="{DC9469CA-62E6-42BA-A0BC-486FE3E37806}" type="slidenum">
              <a:rPr lang="en-US" smtClean="0"/>
              <a:t>8</a:t>
            </a:fld>
            <a:endParaRPr lang="en-US"/>
          </a:p>
        </p:txBody>
      </p:sp>
    </p:spTree>
    <p:extLst>
      <p:ext uri="{BB962C8B-B14F-4D97-AF65-F5344CB8AC3E}">
        <p14:creationId xmlns:p14="http://schemas.microsoft.com/office/powerpoint/2010/main" val="1310169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Julio</a:t>
            </a:r>
            <a:endParaRPr lang="en-US" dirty="0"/>
          </a:p>
        </p:txBody>
      </p:sp>
      <p:sp>
        <p:nvSpPr>
          <p:cNvPr id="4" name="Slide Number Placeholder 3"/>
          <p:cNvSpPr>
            <a:spLocks noGrp="1"/>
          </p:cNvSpPr>
          <p:nvPr>
            <p:ph type="sldNum" sz="quarter" idx="10"/>
          </p:nvPr>
        </p:nvSpPr>
        <p:spPr/>
        <p:txBody>
          <a:bodyPr/>
          <a:lstStyle/>
          <a:p>
            <a:fld id="{DC9469CA-62E6-42BA-A0BC-486FE3E37806}" type="slidenum">
              <a:rPr lang="en-US" smtClean="0"/>
              <a:t>9</a:t>
            </a:fld>
            <a:endParaRPr lang="en-US"/>
          </a:p>
        </p:txBody>
      </p:sp>
    </p:spTree>
    <p:extLst>
      <p:ext uri="{BB962C8B-B14F-4D97-AF65-F5344CB8AC3E}">
        <p14:creationId xmlns:p14="http://schemas.microsoft.com/office/powerpoint/2010/main" val="637296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B4E825D-B6B3-4A08-822D-DF07B584EAC4}" type="datetimeFigureOut">
              <a:rPr lang="en-US" smtClean="0"/>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BA7D5-CB23-450F-9196-BFEF6E42FA8D}" type="slidenum">
              <a:rPr lang="en-US" smtClean="0"/>
              <a:t>‹#›</a:t>
            </a:fld>
            <a:endParaRPr lang="en-US"/>
          </a:p>
        </p:txBody>
      </p:sp>
    </p:spTree>
    <p:extLst>
      <p:ext uri="{BB962C8B-B14F-4D97-AF65-F5344CB8AC3E}">
        <p14:creationId xmlns:p14="http://schemas.microsoft.com/office/powerpoint/2010/main" val="2265177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4E825D-B6B3-4A08-822D-DF07B584EAC4}" type="datetimeFigureOut">
              <a:rPr lang="en-US" smtClean="0"/>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BA7D5-CB23-450F-9196-BFEF6E42FA8D}" type="slidenum">
              <a:rPr lang="en-US" smtClean="0"/>
              <a:t>‹#›</a:t>
            </a:fld>
            <a:endParaRPr lang="en-US"/>
          </a:p>
        </p:txBody>
      </p:sp>
    </p:spTree>
    <p:extLst>
      <p:ext uri="{BB962C8B-B14F-4D97-AF65-F5344CB8AC3E}">
        <p14:creationId xmlns:p14="http://schemas.microsoft.com/office/powerpoint/2010/main" val="201632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4E825D-B6B3-4A08-822D-DF07B584EAC4}" type="datetimeFigureOut">
              <a:rPr lang="en-US" smtClean="0"/>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BA7D5-CB23-450F-9196-BFEF6E42FA8D}" type="slidenum">
              <a:rPr lang="en-US" smtClean="0"/>
              <a:t>‹#›</a:t>
            </a:fld>
            <a:endParaRPr lang="en-US"/>
          </a:p>
        </p:txBody>
      </p:sp>
    </p:spTree>
    <p:extLst>
      <p:ext uri="{BB962C8B-B14F-4D97-AF65-F5344CB8AC3E}">
        <p14:creationId xmlns:p14="http://schemas.microsoft.com/office/powerpoint/2010/main" val="591984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4E825D-B6B3-4A08-822D-DF07B584EAC4}" type="datetimeFigureOut">
              <a:rPr lang="en-US" smtClean="0"/>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BA7D5-CB23-450F-9196-BFEF6E42FA8D}" type="slidenum">
              <a:rPr lang="en-US" smtClean="0"/>
              <a:t>‹#›</a:t>
            </a:fld>
            <a:endParaRPr lang="en-US"/>
          </a:p>
        </p:txBody>
      </p:sp>
    </p:spTree>
    <p:extLst>
      <p:ext uri="{BB962C8B-B14F-4D97-AF65-F5344CB8AC3E}">
        <p14:creationId xmlns:p14="http://schemas.microsoft.com/office/powerpoint/2010/main" val="3153293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4E825D-B6B3-4A08-822D-DF07B584EAC4}" type="datetimeFigureOut">
              <a:rPr lang="en-US" smtClean="0"/>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BA7D5-CB23-450F-9196-BFEF6E42FA8D}" type="slidenum">
              <a:rPr lang="en-US" smtClean="0"/>
              <a:t>‹#›</a:t>
            </a:fld>
            <a:endParaRPr lang="en-US"/>
          </a:p>
        </p:txBody>
      </p:sp>
    </p:spTree>
    <p:extLst>
      <p:ext uri="{BB962C8B-B14F-4D97-AF65-F5344CB8AC3E}">
        <p14:creationId xmlns:p14="http://schemas.microsoft.com/office/powerpoint/2010/main" val="3245453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B4E825D-B6B3-4A08-822D-DF07B584EAC4}" type="datetimeFigureOut">
              <a:rPr lang="en-US" smtClean="0"/>
              <a:t>9/17/2014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6BA7D5-CB23-450F-9196-BFEF6E42FA8D}" type="slidenum">
              <a:rPr lang="en-US" smtClean="0"/>
              <a:t>‹#›</a:t>
            </a:fld>
            <a:endParaRPr lang="en-US"/>
          </a:p>
        </p:txBody>
      </p:sp>
    </p:spTree>
    <p:extLst>
      <p:ext uri="{BB962C8B-B14F-4D97-AF65-F5344CB8AC3E}">
        <p14:creationId xmlns:p14="http://schemas.microsoft.com/office/powerpoint/2010/main" val="3028845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4E825D-B6B3-4A08-822D-DF07B584EAC4}" type="datetimeFigureOut">
              <a:rPr lang="en-US" smtClean="0"/>
              <a:t>9/17/2014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6BA7D5-CB23-450F-9196-BFEF6E42FA8D}" type="slidenum">
              <a:rPr lang="en-US" smtClean="0"/>
              <a:t>‹#›</a:t>
            </a:fld>
            <a:endParaRPr lang="en-US"/>
          </a:p>
        </p:txBody>
      </p:sp>
    </p:spTree>
    <p:extLst>
      <p:ext uri="{BB962C8B-B14F-4D97-AF65-F5344CB8AC3E}">
        <p14:creationId xmlns:p14="http://schemas.microsoft.com/office/powerpoint/2010/main" val="3337987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4E825D-B6B3-4A08-822D-DF07B584EAC4}" type="datetimeFigureOut">
              <a:rPr lang="en-US" smtClean="0"/>
              <a:t>9/17/2014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6BA7D5-CB23-450F-9196-BFEF6E42FA8D}" type="slidenum">
              <a:rPr lang="en-US" smtClean="0"/>
              <a:t>‹#›</a:t>
            </a:fld>
            <a:endParaRPr lang="en-US"/>
          </a:p>
        </p:txBody>
      </p:sp>
    </p:spTree>
    <p:extLst>
      <p:ext uri="{BB962C8B-B14F-4D97-AF65-F5344CB8AC3E}">
        <p14:creationId xmlns:p14="http://schemas.microsoft.com/office/powerpoint/2010/main" val="2227328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4E825D-B6B3-4A08-822D-DF07B584EAC4}" type="datetimeFigureOut">
              <a:rPr lang="en-US" smtClean="0"/>
              <a:t>9/17/2014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6BA7D5-CB23-450F-9196-BFEF6E42FA8D}" type="slidenum">
              <a:rPr lang="en-US" smtClean="0"/>
              <a:t>‹#›</a:t>
            </a:fld>
            <a:endParaRPr lang="en-US"/>
          </a:p>
        </p:txBody>
      </p:sp>
    </p:spTree>
    <p:extLst>
      <p:ext uri="{BB962C8B-B14F-4D97-AF65-F5344CB8AC3E}">
        <p14:creationId xmlns:p14="http://schemas.microsoft.com/office/powerpoint/2010/main" val="1039100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4E825D-B6B3-4A08-822D-DF07B584EAC4}" type="datetimeFigureOut">
              <a:rPr lang="en-US" smtClean="0"/>
              <a:t>9/17/2014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6BA7D5-CB23-450F-9196-BFEF6E42FA8D}" type="slidenum">
              <a:rPr lang="en-US" smtClean="0"/>
              <a:t>‹#›</a:t>
            </a:fld>
            <a:endParaRPr lang="en-US"/>
          </a:p>
        </p:txBody>
      </p:sp>
    </p:spTree>
    <p:extLst>
      <p:ext uri="{BB962C8B-B14F-4D97-AF65-F5344CB8AC3E}">
        <p14:creationId xmlns:p14="http://schemas.microsoft.com/office/powerpoint/2010/main" val="1349669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4E825D-B6B3-4A08-822D-DF07B584EAC4}" type="datetimeFigureOut">
              <a:rPr lang="en-US" smtClean="0"/>
              <a:t>9/17/2014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6BA7D5-CB23-450F-9196-BFEF6E42FA8D}" type="slidenum">
              <a:rPr lang="en-US" smtClean="0"/>
              <a:t>‹#›</a:t>
            </a:fld>
            <a:endParaRPr lang="en-US"/>
          </a:p>
        </p:txBody>
      </p:sp>
    </p:spTree>
    <p:extLst>
      <p:ext uri="{BB962C8B-B14F-4D97-AF65-F5344CB8AC3E}">
        <p14:creationId xmlns:p14="http://schemas.microsoft.com/office/powerpoint/2010/main" val="2869802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4E825D-B6B3-4A08-822D-DF07B584EAC4}" type="datetimeFigureOut">
              <a:rPr lang="en-US" smtClean="0"/>
              <a:t>9/17/2014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6BA7D5-CB23-450F-9196-BFEF6E42FA8D}" type="slidenum">
              <a:rPr lang="en-US" smtClean="0"/>
              <a:t>‹#›</a:t>
            </a:fld>
            <a:endParaRPr lang="en-US"/>
          </a:p>
        </p:txBody>
      </p:sp>
    </p:spTree>
    <p:extLst>
      <p:ext uri="{BB962C8B-B14F-4D97-AF65-F5344CB8AC3E}">
        <p14:creationId xmlns:p14="http://schemas.microsoft.com/office/powerpoint/2010/main" val="539133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7.wmf"/></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8.wmf"/></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9.wmf"/></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6.wmf"/></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10.wmf"/></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11.wmf"/></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12.wmf"/></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6.wmf"/></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14.wmf"/><Relationship Id="rId4" Type="http://schemas.openxmlformats.org/officeDocument/2006/relationships/image" Target="../media/image13.wmf"/></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6.wmf"/></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16.wmf"/><Relationship Id="rId4" Type="http://schemas.openxmlformats.org/officeDocument/2006/relationships/image" Target="../media/image15.wmf"/></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17.wmf"/></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6.wmf"/></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3.wmf"/></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6.wmf"/></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7200" y="304800"/>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030853" y="2209800"/>
            <a:ext cx="7732147" cy="2554545"/>
          </a:xfrm>
          <a:prstGeom prst="rect">
            <a:avLst/>
          </a:prstGeom>
          <a:noFill/>
        </p:spPr>
        <p:txBody>
          <a:bodyPr wrap="square" rtlCol="0">
            <a:spAutoFit/>
          </a:bodyPr>
          <a:lstStyle/>
          <a:p>
            <a:pPr algn="ctr"/>
            <a:r>
              <a:rPr lang="en-US" sz="3200" dirty="0" smtClean="0">
                <a:latin typeface="Broadway" panose="04040905080B02020502" pitchFamily="82" charset="0"/>
              </a:rPr>
              <a:t>Welcome </a:t>
            </a:r>
          </a:p>
          <a:p>
            <a:pPr algn="ctr"/>
            <a:r>
              <a:rPr lang="en-US" sz="3200" dirty="0" smtClean="0">
                <a:latin typeface="Broadway" panose="04040905080B02020502" pitchFamily="82" charset="0"/>
              </a:rPr>
              <a:t>to </a:t>
            </a:r>
            <a:r>
              <a:rPr lang="en-US" sz="3200" dirty="0">
                <a:latin typeface="Broadway" panose="04040905080B02020502" pitchFamily="82" charset="0"/>
              </a:rPr>
              <a:t>t</a:t>
            </a:r>
            <a:r>
              <a:rPr lang="en-US" sz="3200" dirty="0" smtClean="0">
                <a:latin typeface="Broadway" panose="04040905080B02020502" pitchFamily="82" charset="0"/>
              </a:rPr>
              <a:t>he</a:t>
            </a:r>
          </a:p>
          <a:p>
            <a:pPr algn="ctr"/>
            <a:r>
              <a:rPr lang="en-US" sz="3200" dirty="0" smtClean="0">
                <a:latin typeface="Broadway" panose="04040905080B02020502" pitchFamily="82" charset="0"/>
              </a:rPr>
              <a:t> </a:t>
            </a:r>
            <a:r>
              <a:rPr lang="en-US" sz="4800" dirty="0" smtClean="0">
                <a:latin typeface="Broadway" panose="04040905080B02020502" pitchFamily="82" charset="0"/>
              </a:rPr>
              <a:t>DDF Annual Appeal</a:t>
            </a:r>
          </a:p>
          <a:p>
            <a:pPr algn="ctr"/>
            <a:r>
              <a:rPr lang="en-US" sz="4800" dirty="0" smtClean="0">
                <a:latin typeface="Broadway" panose="04040905080B02020502" pitchFamily="82" charset="0"/>
              </a:rPr>
              <a:t>Workshop</a:t>
            </a:r>
            <a:endParaRPr lang="en-US" sz="4800" dirty="0">
              <a:latin typeface="Broadway" panose="04040905080B02020502" pitchFamily="82" charset="0"/>
            </a:endParaRPr>
          </a:p>
        </p:txBody>
      </p:sp>
    </p:spTree>
    <p:extLst>
      <p:ext uri="{BB962C8B-B14F-4D97-AF65-F5344CB8AC3E}">
        <p14:creationId xmlns:p14="http://schemas.microsoft.com/office/powerpoint/2010/main" val="26734236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79901" y="345141"/>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467506" y="1066800"/>
            <a:ext cx="7143094" cy="1384995"/>
          </a:xfrm>
          <a:prstGeom prst="rect">
            <a:avLst/>
          </a:prstGeom>
          <a:noFill/>
        </p:spPr>
        <p:txBody>
          <a:bodyPr wrap="square" rtlCol="0">
            <a:spAutoFit/>
          </a:bodyPr>
          <a:lstStyle/>
          <a:p>
            <a:pPr algn="ctr"/>
            <a:r>
              <a:rPr lang="en-US" sz="2400" dirty="0" smtClean="0">
                <a:latin typeface="Broadway" panose="04040905080B02020502" pitchFamily="82" charset="0"/>
              </a:rPr>
              <a:t>Topic II</a:t>
            </a:r>
          </a:p>
          <a:p>
            <a:pPr algn="ctr"/>
            <a:r>
              <a:rPr lang="en-US" sz="2000" dirty="0" smtClean="0">
                <a:latin typeface="Broadway" panose="04040905080B02020502" pitchFamily="82" charset="0"/>
              </a:rPr>
              <a:t>Methods that all parish have to monitor their ongoing progress in reaching the </a:t>
            </a:r>
          </a:p>
          <a:p>
            <a:pPr algn="ctr"/>
            <a:r>
              <a:rPr lang="en-US" sz="2000" dirty="0" smtClean="0">
                <a:latin typeface="Broadway" panose="04040905080B02020502" pitchFamily="82" charset="0"/>
              </a:rPr>
              <a:t>2015 Goal</a:t>
            </a:r>
          </a:p>
        </p:txBody>
      </p:sp>
      <p:sp>
        <p:nvSpPr>
          <p:cNvPr id="6" name="TextBox 5"/>
          <p:cNvSpPr txBox="1"/>
          <p:nvPr/>
        </p:nvSpPr>
        <p:spPr>
          <a:xfrm>
            <a:off x="2514600" y="3200400"/>
            <a:ext cx="4876800" cy="523220"/>
          </a:xfrm>
          <a:prstGeom prst="rect">
            <a:avLst/>
          </a:prstGeom>
          <a:noFill/>
        </p:spPr>
        <p:txBody>
          <a:bodyPr wrap="square" rtlCol="0">
            <a:spAutoFit/>
          </a:bodyPr>
          <a:lstStyle/>
          <a:p>
            <a:r>
              <a:rPr lang="en-US" sz="2800" b="1" dirty="0" err="1" smtClean="0"/>
              <a:t>ConnectNow</a:t>
            </a:r>
            <a:r>
              <a:rPr lang="en-US" sz="2800" b="1" dirty="0" smtClean="0"/>
              <a:t> Reports online </a:t>
            </a:r>
            <a:endParaRPr lang="en-US" sz="2800" b="1" dirty="0"/>
          </a:p>
        </p:txBody>
      </p:sp>
      <p:pic>
        <p:nvPicPr>
          <p:cNvPr id="6146" name="Picture 2" descr="C:\Users\jchavez\AppData\Local\Microsoft\Windows\Temporary Internet Files\Content.IE5\UUVHDELR\MC90003004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27981" y="4191000"/>
            <a:ext cx="1520647" cy="16980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584657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79901" y="397302"/>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467506" y="1066800"/>
            <a:ext cx="7143094" cy="1384995"/>
          </a:xfrm>
          <a:prstGeom prst="rect">
            <a:avLst/>
          </a:prstGeom>
          <a:noFill/>
        </p:spPr>
        <p:txBody>
          <a:bodyPr wrap="square" rtlCol="0">
            <a:spAutoFit/>
          </a:bodyPr>
          <a:lstStyle/>
          <a:p>
            <a:pPr algn="ctr"/>
            <a:r>
              <a:rPr lang="en-US" sz="2400" dirty="0" smtClean="0">
                <a:latin typeface="Broadway" panose="04040905080B02020502" pitchFamily="82" charset="0"/>
              </a:rPr>
              <a:t>Topic II</a:t>
            </a:r>
          </a:p>
          <a:p>
            <a:pPr algn="ctr"/>
            <a:r>
              <a:rPr lang="en-US" sz="2000" dirty="0" smtClean="0">
                <a:latin typeface="Broadway" panose="04040905080B02020502" pitchFamily="82" charset="0"/>
              </a:rPr>
              <a:t>Methods that all parish have to monitor their ongoing progress in reaching the </a:t>
            </a:r>
          </a:p>
          <a:p>
            <a:pPr algn="ctr"/>
            <a:r>
              <a:rPr lang="en-US" sz="2000" dirty="0" smtClean="0">
                <a:latin typeface="Broadway" panose="04040905080B02020502" pitchFamily="82" charset="0"/>
              </a:rPr>
              <a:t>2015 Goal</a:t>
            </a:r>
          </a:p>
        </p:txBody>
      </p:sp>
      <p:sp>
        <p:nvSpPr>
          <p:cNvPr id="6" name="TextBox 5"/>
          <p:cNvSpPr txBox="1"/>
          <p:nvPr/>
        </p:nvSpPr>
        <p:spPr>
          <a:xfrm>
            <a:off x="1371600" y="2467837"/>
            <a:ext cx="7239000" cy="954107"/>
          </a:xfrm>
          <a:prstGeom prst="rect">
            <a:avLst/>
          </a:prstGeom>
          <a:noFill/>
        </p:spPr>
        <p:txBody>
          <a:bodyPr wrap="square" rtlCol="0">
            <a:spAutoFit/>
          </a:bodyPr>
          <a:lstStyle/>
          <a:p>
            <a:pPr algn="ctr"/>
            <a:r>
              <a:rPr lang="en-US" sz="2800" b="1" dirty="0" smtClean="0"/>
              <a:t>Access to </a:t>
            </a:r>
            <a:r>
              <a:rPr lang="en-US" sz="2800" b="1" dirty="0" err="1" smtClean="0"/>
              <a:t>ParishSoft</a:t>
            </a:r>
            <a:r>
              <a:rPr lang="en-US" sz="2800" b="1" dirty="0" smtClean="0"/>
              <a:t> to achieve </a:t>
            </a:r>
            <a:r>
              <a:rPr lang="en-US" sz="2800" b="1" dirty="0"/>
              <a:t>c</a:t>
            </a:r>
            <a:r>
              <a:rPr lang="en-US" sz="2800" b="1" dirty="0" smtClean="0"/>
              <a:t>ommon goal of 100% participation </a:t>
            </a:r>
            <a:endParaRPr lang="en-US" sz="2800" b="1" dirty="0"/>
          </a:p>
        </p:txBody>
      </p:sp>
      <p:pic>
        <p:nvPicPr>
          <p:cNvPr id="7171" name="Picture 3" descr="C:\Users\jchavez\AppData\Local\Microsoft\Windows\Temporary Internet Files\Content.IE5\UUVHDELR\MC900071009[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13539" y="3496797"/>
            <a:ext cx="2015151" cy="2125554"/>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219200" y="6029290"/>
            <a:ext cx="7239000" cy="523220"/>
          </a:xfrm>
          <a:prstGeom prst="rect">
            <a:avLst/>
          </a:prstGeom>
          <a:noFill/>
        </p:spPr>
        <p:txBody>
          <a:bodyPr wrap="square" rtlCol="0">
            <a:spAutoFit/>
          </a:bodyPr>
          <a:lstStyle/>
          <a:p>
            <a:pPr algn="ctr"/>
            <a:r>
              <a:rPr lang="en-US" sz="2800" b="1" dirty="0" smtClean="0"/>
              <a:t>DDF is fully funded by December 31, 2015 </a:t>
            </a:r>
            <a:endParaRPr lang="en-US" sz="2800" b="1" dirty="0"/>
          </a:p>
        </p:txBody>
      </p:sp>
      <p:sp>
        <p:nvSpPr>
          <p:cNvPr id="11" name="TextBox 10"/>
          <p:cNvSpPr txBox="1"/>
          <p:nvPr/>
        </p:nvSpPr>
        <p:spPr>
          <a:xfrm>
            <a:off x="1283678" y="5548821"/>
            <a:ext cx="7239000" cy="523220"/>
          </a:xfrm>
          <a:prstGeom prst="rect">
            <a:avLst/>
          </a:prstGeom>
          <a:noFill/>
        </p:spPr>
        <p:txBody>
          <a:bodyPr wrap="square" rtlCol="0">
            <a:spAutoFit/>
          </a:bodyPr>
          <a:lstStyle/>
          <a:p>
            <a:pPr algn="ctr"/>
            <a:r>
              <a:rPr lang="en-US" sz="2800" b="1" dirty="0" smtClean="0"/>
              <a:t>Everyone can give something! </a:t>
            </a:r>
            <a:endParaRPr lang="en-US" sz="2800" b="1" dirty="0"/>
          </a:p>
        </p:txBody>
      </p:sp>
    </p:spTree>
    <p:extLst>
      <p:ext uri="{BB962C8B-B14F-4D97-AF65-F5344CB8AC3E}">
        <p14:creationId xmlns:p14="http://schemas.microsoft.com/office/powerpoint/2010/main" val="66529532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79901" y="345141"/>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490112" y="961631"/>
            <a:ext cx="7143094" cy="1384995"/>
          </a:xfrm>
          <a:prstGeom prst="rect">
            <a:avLst/>
          </a:prstGeom>
          <a:noFill/>
        </p:spPr>
        <p:txBody>
          <a:bodyPr wrap="square" rtlCol="0">
            <a:spAutoFit/>
          </a:bodyPr>
          <a:lstStyle/>
          <a:p>
            <a:pPr algn="ctr"/>
            <a:r>
              <a:rPr lang="en-US" sz="2400" dirty="0" smtClean="0">
                <a:latin typeface="Broadway" panose="04040905080B02020502" pitchFamily="82" charset="0"/>
              </a:rPr>
              <a:t>Topic II</a:t>
            </a:r>
          </a:p>
          <a:p>
            <a:pPr algn="ctr"/>
            <a:r>
              <a:rPr lang="en-US" sz="2000" dirty="0" smtClean="0">
                <a:latin typeface="Broadway" panose="04040905080B02020502" pitchFamily="82" charset="0"/>
              </a:rPr>
              <a:t>Methods that all parish have to monitor their ongoing progress in reaching the </a:t>
            </a:r>
          </a:p>
          <a:p>
            <a:pPr algn="ctr"/>
            <a:r>
              <a:rPr lang="en-US" sz="2000" dirty="0" smtClean="0">
                <a:latin typeface="Broadway" panose="04040905080B02020502" pitchFamily="82" charset="0"/>
              </a:rPr>
              <a:t>2015 Goal</a:t>
            </a:r>
          </a:p>
        </p:txBody>
      </p:sp>
      <p:sp>
        <p:nvSpPr>
          <p:cNvPr id="6" name="TextBox 5"/>
          <p:cNvSpPr txBox="1"/>
          <p:nvPr/>
        </p:nvSpPr>
        <p:spPr>
          <a:xfrm>
            <a:off x="1320658" y="2175340"/>
            <a:ext cx="7239000" cy="1815882"/>
          </a:xfrm>
          <a:prstGeom prst="rect">
            <a:avLst/>
          </a:prstGeom>
          <a:noFill/>
        </p:spPr>
        <p:txBody>
          <a:bodyPr wrap="square" rtlCol="0">
            <a:spAutoFit/>
          </a:bodyPr>
          <a:lstStyle/>
          <a:p>
            <a:pPr algn="ctr"/>
            <a:r>
              <a:rPr lang="en-US" sz="2800" b="1" dirty="0" smtClean="0"/>
              <a:t>Quarterly billing for parishes who </a:t>
            </a:r>
          </a:p>
          <a:p>
            <a:pPr algn="ctr"/>
            <a:r>
              <a:rPr lang="en-US" sz="2800" b="1" dirty="0"/>
              <a:t>w</a:t>
            </a:r>
            <a:r>
              <a:rPr lang="en-US" sz="2800" b="1" dirty="0" smtClean="0"/>
              <a:t>ere not able to reach the</a:t>
            </a:r>
          </a:p>
          <a:p>
            <a:pPr algn="ctr"/>
            <a:r>
              <a:rPr lang="en-US" sz="2800" b="1" dirty="0" smtClean="0"/>
              <a:t> 2014 DDF Appeal Goal. That are in Capital Campaign</a:t>
            </a:r>
            <a:endParaRPr lang="en-US" sz="2800" b="1" dirty="0"/>
          </a:p>
        </p:txBody>
      </p:sp>
      <p:sp>
        <p:nvSpPr>
          <p:cNvPr id="3" name="TextBox 2"/>
          <p:cNvSpPr txBox="1"/>
          <p:nvPr/>
        </p:nvSpPr>
        <p:spPr>
          <a:xfrm>
            <a:off x="1347716" y="5990967"/>
            <a:ext cx="7239000" cy="523220"/>
          </a:xfrm>
          <a:prstGeom prst="rect">
            <a:avLst/>
          </a:prstGeom>
          <a:noFill/>
        </p:spPr>
        <p:txBody>
          <a:bodyPr wrap="square" rtlCol="0">
            <a:spAutoFit/>
          </a:bodyPr>
          <a:lstStyle/>
          <a:p>
            <a:pPr algn="ctr"/>
            <a:r>
              <a:rPr lang="en-US" sz="2800" b="1" dirty="0" smtClean="0"/>
              <a:t>DDF is fully funded by December 31, 2015 </a:t>
            </a:r>
            <a:endParaRPr lang="en-US" sz="2800" b="1" dirty="0"/>
          </a:p>
        </p:txBody>
      </p:sp>
      <p:pic>
        <p:nvPicPr>
          <p:cNvPr id="8194" name="Picture 2" descr="C:\Users\jchavez\AppData\Local\Microsoft\Windows\Temporary Internet Files\Content.IE5\26UYY733\MC90031102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55433" y="4178082"/>
            <a:ext cx="2684713" cy="20075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061746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79901" y="345141"/>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467506" y="1066800"/>
            <a:ext cx="7143094" cy="1384995"/>
          </a:xfrm>
          <a:prstGeom prst="rect">
            <a:avLst/>
          </a:prstGeom>
          <a:noFill/>
        </p:spPr>
        <p:txBody>
          <a:bodyPr wrap="square" rtlCol="0">
            <a:spAutoFit/>
          </a:bodyPr>
          <a:lstStyle/>
          <a:p>
            <a:pPr algn="ctr"/>
            <a:r>
              <a:rPr lang="en-US" sz="2400" dirty="0" smtClean="0">
                <a:latin typeface="Broadway" panose="04040905080B02020502" pitchFamily="82" charset="0"/>
              </a:rPr>
              <a:t>Topic II</a:t>
            </a:r>
          </a:p>
          <a:p>
            <a:pPr algn="ctr"/>
            <a:r>
              <a:rPr lang="en-US" sz="2000" dirty="0" smtClean="0">
                <a:latin typeface="Broadway" panose="04040905080B02020502" pitchFamily="82" charset="0"/>
              </a:rPr>
              <a:t>Methods that all parish have to monitor their ongoing progress in reaching the </a:t>
            </a:r>
          </a:p>
          <a:p>
            <a:pPr algn="ctr"/>
            <a:r>
              <a:rPr lang="en-US" sz="2000" dirty="0" smtClean="0">
                <a:latin typeface="Broadway" panose="04040905080B02020502" pitchFamily="82" charset="0"/>
              </a:rPr>
              <a:t>2015 Goal</a:t>
            </a:r>
          </a:p>
        </p:txBody>
      </p:sp>
      <p:sp>
        <p:nvSpPr>
          <p:cNvPr id="3" name="TextBox 2"/>
          <p:cNvSpPr txBox="1"/>
          <p:nvPr/>
        </p:nvSpPr>
        <p:spPr>
          <a:xfrm>
            <a:off x="1347716" y="5867400"/>
            <a:ext cx="7239000" cy="523220"/>
          </a:xfrm>
          <a:prstGeom prst="rect">
            <a:avLst/>
          </a:prstGeom>
          <a:noFill/>
        </p:spPr>
        <p:txBody>
          <a:bodyPr wrap="square" rtlCol="0">
            <a:spAutoFit/>
          </a:bodyPr>
          <a:lstStyle/>
          <a:p>
            <a:pPr algn="ctr"/>
            <a:r>
              <a:rPr lang="en-US" sz="2800" b="1" dirty="0" smtClean="0"/>
              <a:t>DDF is fully funded by December 31, 2015 </a:t>
            </a:r>
            <a:endParaRPr lang="en-US" sz="2800" b="1" dirty="0"/>
          </a:p>
        </p:txBody>
      </p:sp>
      <p:pic>
        <p:nvPicPr>
          <p:cNvPr id="11" name="Picture 2" descr="C:\Users\jchavez\AppData\Local\Microsoft\Windows\Temporary Internet Files\Content.IE5\26UYY733\MC90007862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95716" y="3450542"/>
            <a:ext cx="1143000" cy="2458916"/>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1371600" y="2406507"/>
            <a:ext cx="7239000" cy="1323439"/>
          </a:xfrm>
          <a:prstGeom prst="rect">
            <a:avLst/>
          </a:prstGeom>
          <a:noFill/>
        </p:spPr>
        <p:txBody>
          <a:bodyPr wrap="square" rtlCol="0">
            <a:spAutoFit/>
          </a:bodyPr>
          <a:lstStyle/>
          <a:p>
            <a:pPr algn="ctr"/>
            <a:r>
              <a:rPr lang="en-US" sz="4000" b="1" dirty="0" smtClean="0"/>
              <a:t>Discussion on best practices</a:t>
            </a:r>
          </a:p>
          <a:p>
            <a:pPr algn="ctr"/>
            <a:r>
              <a:rPr lang="en-US" sz="4000" b="1" dirty="0" smtClean="0">
                <a:latin typeface="Broadway" panose="04040905080B02020502" pitchFamily="82" charset="0"/>
              </a:rPr>
              <a:t>Q &amp; A</a:t>
            </a:r>
            <a:endParaRPr lang="en-US" sz="4000" b="1" dirty="0">
              <a:latin typeface="Broadway" panose="04040905080B02020502" pitchFamily="82" charset="0"/>
            </a:endParaRPr>
          </a:p>
        </p:txBody>
      </p:sp>
    </p:spTree>
    <p:extLst>
      <p:ext uri="{BB962C8B-B14F-4D97-AF65-F5344CB8AC3E}">
        <p14:creationId xmlns:p14="http://schemas.microsoft.com/office/powerpoint/2010/main" val="443081026"/>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79901" y="397302"/>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061254" y="1392215"/>
            <a:ext cx="7701746" cy="4154984"/>
          </a:xfrm>
          <a:prstGeom prst="rect">
            <a:avLst/>
          </a:prstGeom>
          <a:noFill/>
        </p:spPr>
        <p:txBody>
          <a:bodyPr wrap="square" rtlCol="0">
            <a:spAutoFit/>
          </a:bodyPr>
          <a:lstStyle/>
          <a:p>
            <a:pPr algn="ctr"/>
            <a:r>
              <a:rPr lang="en-US" sz="4800" dirty="0" smtClean="0">
                <a:latin typeface="Broadway" panose="04040905080B02020502" pitchFamily="82" charset="0"/>
              </a:rPr>
              <a:t>Topic III</a:t>
            </a:r>
          </a:p>
          <a:p>
            <a:pPr algn="ctr"/>
            <a:r>
              <a:rPr lang="en-US" sz="5400" dirty="0" smtClean="0">
                <a:latin typeface="Broadway" panose="04040905080B02020502" pitchFamily="82" charset="0"/>
              </a:rPr>
              <a:t>Tools that have been used to</a:t>
            </a:r>
          </a:p>
          <a:p>
            <a:pPr algn="ctr"/>
            <a:r>
              <a:rPr lang="en-US" sz="5400" dirty="0" smtClean="0">
                <a:latin typeface="Broadway" panose="04040905080B02020502" pitchFamily="82" charset="0"/>
              </a:rPr>
              <a:t> increase Donor Participation</a:t>
            </a:r>
          </a:p>
        </p:txBody>
      </p:sp>
    </p:spTree>
    <p:extLst>
      <p:ext uri="{BB962C8B-B14F-4D97-AF65-F5344CB8AC3E}">
        <p14:creationId xmlns:p14="http://schemas.microsoft.com/office/powerpoint/2010/main" val="297567094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79901" y="397302"/>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467506" y="1066800"/>
            <a:ext cx="7143094" cy="1323439"/>
          </a:xfrm>
          <a:prstGeom prst="rect">
            <a:avLst/>
          </a:prstGeom>
          <a:noFill/>
        </p:spPr>
        <p:txBody>
          <a:bodyPr wrap="square" rtlCol="0">
            <a:spAutoFit/>
          </a:bodyPr>
          <a:lstStyle/>
          <a:p>
            <a:pPr algn="ctr"/>
            <a:r>
              <a:rPr lang="en-US" sz="2400" dirty="0" smtClean="0">
                <a:latin typeface="Broadway" panose="04040905080B02020502" pitchFamily="82" charset="0"/>
              </a:rPr>
              <a:t>Topic III</a:t>
            </a:r>
          </a:p>
          <a:p>
            <a:pPr algn="ctr"/>
            <a:r>
              <a:rPr lang="en-US" sz="2800" dirty="0" smtClean="0">
                <a:latin typeface="Broadway" panose="04040905080B02020502" pitchFamily="82" charset="0"/>
              </a:rPr>
              <a:t>Tools that have been used to</a:t>
            </a:r>
          </a:p>
          <a:p>
            <a:pPr algn="ctr"/>
            <a:r>
              <a:rPr lang="en-US" sz="2800" dirty="0" smtClean="0">
                <a:latin typeface="Broadway" panose="04040905080B02020502" pitchFamily="82" charset="0"/>
              </a:rPr>
              <a:t> increase Participation</a:t>
            </a:r>
          </a:p>
        </p:txBody>
      </p:sp>
      <p:sp>
        <p:nvSpPr>
          <p:cNvPr id="3" name="TextBox 2"/>
          <p:cNvSpPr txBox="1"/>
          <p:nvPr/>
        </p:nvSpPr>
        <p:spPr>
          <a:xfrm>
            <a:off x="1371600" y="2406507"/>
            <a:ext cx="7239000" cy="707886"/>
          </a:xfrm>
          <a:prstGeom prst="rect">
            <a:avLst/>
          </a:prstGeom>
          <a:noFill/>
        </p:spPr>
        <p:txBody>
          <a:bodyPr wrap="square" rtlCol="0">
            <a:spAutoFit/>
          </a:bodyPr>
          <a:lstStyle/>
          <a:p>
            <a:pPr algn="ctr"/>
            <a:r>
              <a:rPr lang="en-US" sz="4000" b="1" dirty="0" smtClean="0"/>
              <a:t>DDF Plus</a:t>
            </a:r>
            <a:endParaRPr lang="en-US" sz="4000" b="1" dirty="0"/>
          </a:p>
        </p:txBody>
      </p:sp>
      <p:pic>
        <p:nvPicPr>
          <p:cNvPr id="9218" name="Picture 2" descr="C:\Users\jchavez\AppData\Local\Microsoft\Windows\Temporary Internet Files\Content.IE5\UUVHDELR\MC900238389[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60906" y="3243649"/>
            <a:ext cx="1564482" cy="144803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371600" y="4935958"/>
            <a:ext cx="7143095" cy="1569660"/>
          </a:xfrm>
          <a:prstGeom prst="rect">
            <a:avLst/>
          </a:prstGeom>
          <a:noFill/>
        </p:spPr>
        <p:txBody>
          <a:bodyPr wrap="square" rtlCol="0">
            <a:spAutoFit/>
          </a:bodyPr>
          <a:lstStyle/>
          <a:p>
            <a:pPr algn="ctr"/>
            <a:r>
              <a:rPr lang="en-US" sz="2400" b="1" dirty="0" smtClean="0"/>
              <a:t>  * Set a parish goal for small project needed.</a:t>
            </a:r>
          </a:p>
          <a:p>
            <a:pPr algn="ctr"/>
            <a:r>
              <a:rPr lang="en-US" sz="2400" b="1" dirty="0" smtClean="0"/>
              <a:t>* Add that amount to the DDF Annual Appeal Goal.</a:t>
            </a:r>
          </a:p>
          <a:p>
            <a:pPr algn="ctr"/>
            <a:r>
              <a:rPr lang="en-US" sz="2400" b="1" dirty="0" smtClean="0"/>
              <a:t>* Help donors to see the benefit of their investment.</a:t>
            </a:r>
          </a:p>
          <a:p>
            <a:pPr algn="ctr"/>
            <a:endParaRPr lang="en-US" sz="2400" b="1" dirty="0"/>
          </a:p>
        </p:txBody>
      </p:sp>
    </p:spTree>
    <p:extLst>
      <p:ext uri="{BB962C8B-B14F-4D97-AF65-F5344CB8AC3E}">
        <p14:creationId xmlns:p14="http://schemas.microsoft.com/office/powerpoint/2010/main" val="16573313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7200" y="397302"/>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467505" y="949908"/>
            <a:ext cx="7143094" cy="1323439"/>
          </a:xfrm>
          <a:prstGeom prst="rect">
            <a:avLst/>
          </a:prstGeom>
          <a:noFill/>
        </p:spPr>
        <p:txBody>
          <a:bodyPr wrap="square" rtlCol="0">
            <a:spAutoFit/>
          </a:bodyPr>
          <a:lstStyle/>
          <a:p>
            <a:pPr algn="ctr"/>
            <a:r>
              <a:rPr lang="en-US" sz="2400" dirty="0" smtClean="0">
                <a:latin typeface="Broadway" panose="04040905080B02020502" pitchFamily="82" charset="0"/>
              </a:rPr>
              <a:t>Topic III</a:t>
            </a:r>
          </a:p>
          <a:p>
            <a:pPr algn="ctr"/>
            <a:r>
              <a:rPr lang="en-US" sz="2800" dirty="0" smtClean="0">
                <a:latin typeface="Broadway" panose="04040905080B02020502" pitchFamily="82" charset="0"/>
              </a:rPr>
              <a:t>Tools that have been used to</a:t>
            </a:r>
          </a:p>
          <a:p>
            <a:pPr algn="ctr"/>
            <a:r>
              <a:rPr lang="en-US" sz="2800" dirty="0" smtClean="0">
                <a:latin typeface="Broadway" panose="04040905080B02020502" pitchFamily="82" charset="0"/>
              </a:rPr>
              <a:t> increase </a:t>
            </a:r>
            <a:r>
              <a:rPr lang="en-US" sz="2800" dirty="0">
                <a:latin typeface="Broadway" panose="04040905080B02020502" pitchFamily="82" charset="0"/>
              </a:rPr>
              <a:t>Participation</a:t>
            </a:r>
          </a:p>
        </p:txBody>
      </p:sp>
      <p:sp>
        <p:nvSpPr>
          <p:cNvPr id="3" name="TextBox 2"/>
          <p:cNvSpPr txBox="1"/>
          <p:nvPr/>
        </p:nvSpPr>
        <p:spPr>
          <a:xfrm>
            <a:off x="1419552" y="2133600"/>
            <a:ext cx="7239000" cy="707886"/>
          </a:xfrm>
          <a:prstGeom prst="rect">
            <a:avLst/>
          </a:prstGeom>
          <a:noFill/>
        </p:spPr>
        <p:txBody>
          <a:bodyPr wrap="square" rtlCol="0">
            <a:spAutoFit/>
          </a:bodyPr>
          <a:lstStyle/>
          <a:p>
            <a:pPr algn="ctr"/>
            <a:r>
              <a:rPr lang="en-US" sz="4000" b="1" dirty="0" smtClean="0"/>
              <a:t>In-pew Solicitation</a:t>
            </a:r>
            <a:endParaRPr lang="en-US" sz="4000" b="1" dirty="0"/>
          </a:p>
        </p:txBody>
      </p:sp>
      <p:sp>
        <p:nvSpPr>
          <p:cNvPr id="5" name="TextBox 4"/>
          <p:cNvSpPr txBox="1"/>
          <p:nvPr/>
        </p:nvSpPr>
        <p:spPr>
          <a:xfrm>
            <a:off x="1384383" y="5381548"/>
            <a:ext cx="7143095" cy="1200329"/>
          </a:xfrm>
          <a:prstGeom prst="rect">
            <a:avLst/>
          </a:prstGeom>
          <a:noFill/>
        </p:spPr>
        <p:txBody>
          <a:bodyPr wrap="square" rtlCol="0">
            <a:spAutoFit/>
          </a:bodyPr>
          <a:lstStyle/>
          <a:p>
            <a:pPr algn="ctr"/>
            <a:r>
              <a:rPr lang="en-US" sz="2400" b="1" dirty="0" smtClean="0"/>
              <a:t>Promote a process that moves toward </a:t>
            </a:r>
          </a:p>
          <a:p>
            <a:pPr algn="ctr"/>
            <a:r>
              <a:rPr lang="en-US" sz="2400" b="1" dirty="0"/>
              <a:t>b</a:t>
            </a:r>
            <a:r>
              <a:rPr lang="en-US" sz="2400" b="1" dirty="0" smtClean="0"/>
              <a:t>uilding awareness of pledge contributions … </a:t>
            </a:r>
          </a:p>
          <a:p>
            <a:pPr algn="ctr"/>
            <a:r>
              <a:rPr lang="en-US" sz="2400" b="1" dirty="0" smtClean="0"/>
              <a:t>instead of one time gifts </a:t>
            </a:r>
            <a:endParaRPr lang="en-US" sz="2400" b="1" dirty="0"/>
          </a:p>
        </p:txBody>
      </p:sp>
      <p:pic>
        <p:nvPicPr>
          <p:cNvPr id="10243" name="Picture 3" descr="C:\Users\jchavez\AppData\Local\Microsoft\Windows\Temporary Internet Files\Content.IE5\UUVHDELR\MC900057791[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16848" y="2841486"/>
            <a:ext cx="2467076" cy="2467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100414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79901" y="397302"/>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467506" y="1066800"/>
            <a:ext cx="7143094" cy="1754326"/>
          </a:xfrm>
          <a:prstGeom prst="rect">
            <a:avLst/>
          </a:prstGeom>
          <a:noFill/>
        </p:spPr>
        <p:txBody>
          <a:bodyPr wrap="square" rtlCol="0">
            <a:spAutoFit/>
          </a:bodyPr>
          <a:lstStyle/>
          <a:p>
            <a:pPr algn="ctr"/>
            <a:r>
              <a:rPr lang="en-US" sz="2400" dirty="0" smtClean="0">
                <a:latin typeface="Broadway" panose="04040905080B02020502" pitchFamily="82" charset="0"/>
              </a:rPr>
              <a:t>Topic III</a:t>
            </a:r>
          </a:p>
          <a:p>
            <a:pPr algn="ctr"/>
            <a:r>
              <a:rPr lang="en-US" sz="2800" dirty="0" smtClean="0">
                <a:latin typeface="Broadway" panose="04040905080B02020502" pitchFamily="82" charset="0"/>
              </a:rPr>
              <a:t>Tools that have been used to</a:t>
            </a:r>
          </a:p>
          <a:p>
            <a:pPr algn="ctr"/>
            <a:r>
              <a:rPr lang="en-US" sz="2800" dirty="0" smtClean="0">
                <a:latin typeface="Broadway" panose="04040905080B02020502" pitchFamily="82" charset="0"/>
              </a:rPr>
              <a:t> increase </a:t>
            </a:r>
            <a:r>
              <a:rPr lang="en-US" sz="2800" dirty="0">
                <a:latin typeface="Broadway" panose="04040905080B02020502" pitchFamily="82" charset="0"/>
              </a:rPr>
              <a:t>Participation</a:t>
            </a:r>
          </a:p>
          <a:p>
            <a:pPr algn="ctr"/>
            <a:endParaRPr lang="en-US" sz="2800" dirty="0" smtClean="0">
              <a:latin typeface="Broadway" panose="04040905080B02020502" pitchFamily="82" charset="0"/>
            </a:endParaRPr>
          </a:p>
        </p:txBody>
      </p:sp>
      <p:sp>
        <p:nvSpPr>
          <p:cNvPr id="3" name="TextBox 2"/>
          <p:cNvSpPr txBox="1"/>
          <p:nvPr/>
        </p:nvSpPr>
        <p:spPr>
          <a:xfrm>
            <a:off x="1371600" y="2406507"/>
            <a:ext cx="7239000" cy="707886"/>
          </a:xfrm>
          <a:prstGeom prst="rect">
            <a:avLst/>
          </a:prstGeom>
          <a:noFill/>
        </p:spPr>
        <p:txBody>
          <a:bodyPr wrap="square" rtlCol="0">
            <a:spAutoFit/>
          </a:bodyPr>
          <a:lstStyle/>
          <a:p>
            <a:pPr algn="ctr"/>
            <a:r>
              <a:rPr lang="en-US" sz="4000" b="1" dirty="0" smtClean="0"/>
              <a:t>Direct Mail</a:t>
            </a:r>
            <a:endParaRPr lang="en-US" sz="4000" b="1" dirty="0"/>
          </a:p>
        </p:txBody>
      </p:sp>
      <p:sp>
        <p:nvSpPr>
          <p:cNvPr id="5" name="TextBox 4"/>
          <p:cNvSpPr txBox="1"/>
          <p:nvPr/>
        </p:nvSpPr>
        <p:spPr>
          <a:xfrm>
            <a:off x="1371600" y="5686344"/>
            <a:ext cx="7143095" cy="830997"/>
          </a:xfrm>
          <a:prstGeom prst="rect">
            <a:avLst/>
          </a:prstGeom>
          <a:noFill/>
        </p:spPr>
        <p:txBody>
          <a:bodyPr wrap="square" rtlCol="0">
            <a:spAutoFit/>
          </a:bodyPr>
          <a:lstStyle/>
          <a:p>
            <a:pPr algn="ctr"/>
            <a:r>
              <a:rPr lang="en-US" sz="2400" b="1" dirty="0" smtClean="0"/>
              <a:t>Consider mailing request for support to parishioners who do not have contributions recorded </a:t>
            </a:r>
            <a:endParaRPr lang="en-US" sz="2400" b="1" dirty="0"/>
          </a:p>
        </p:txBody>
      </p:sp>
      <p:pic>
        <p:nvPicPr>
          <p:cNvPr id="11266" name="Picture 2" descr="C:\Users\jchavez\AppData\Local\Microsoft\Windows\Temporary Internet Files\Content.IE5\26UYY733\MC90019652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46308" y="3114393"/>
            <a:ext cx="2689584" cy="2469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100414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79901" y="412467"/>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467506" y="1066800"/>
            <a:ext cx="7143094" cy="1323439"/>
          </a:xfrm>
          <a:prstGeom prst="rect">
            <a:avLst/>
          </a:prstGeom>
          <a:noFill/>
        </p:spPr>
        <p:txBody>
          <a:bodyPr wrap="square" rtlCol="0">
            <a:spAutoFit/>
          </a:bodyPr>
          <a:lstStyle/>
          <a:p>
            <a:pPr algn="ctr"/>
            <a:r>
              <a:rPr lang="en-US" sz="2400" dirty="0" smtClean="0">
                <a:latin typeface="Broadway" panose="04040905080B02020502" pitchFamily="82" charset="0"/>
              </a:rPr>
              <a:t>Topic III</a:t>
            </a:r>
          </a:p>
          <a:p>
            <a:pPr algn="ctr"/>
            <a:r>
              <a:rPr lang="en-US" sz="2800" dirty="0" smtClean="0">
                <a:latin typeface="Broadway" panose="04040905080B02020502" pitchFamily="82" charset="0"/>
              </a:rPr>
              <a:t>Tools that have been used to</a:t>
            </a:r>
          </a:p>
          <a:p>
            <a:pPr algn="ctr"/>
            <a:r>
              <a:rPr lang="en-US" sz="2800" dirty="0" smtClean="0">
                <a:latin typeface="Broadway" panose="04040905080B02020502" pitchFamily="82" charset="0"/>
              </a:rPr>
              <a:t> increase </a:t>
            </a:r>
            <a:r>
              <a:rPr lang="en-US" sz="2800" dirty="0">
                <a:latin typeface="Broadway" panose="04040905080B02020502" pitchFamily="82" charset="0"/>
              </a:rPr>
              <a:t>Participation</a:t>
            </a:r>
          </a:p>
        </p:txBody>
      </p:sp>
      <p:sp>
        <p:nvSpPr>
          <p:cNvPr id="3" name="TextBox 2"/>
          <p:cNvSpPr txBox="1"/>
          <p:nvPr/>
        </p:nvSpPr>
        <p:spPr>
          <a:xfrm>
            <a:off x="1371600" y="2406507"/>
            <a:ext cx="7239000" cy="1323439"/>
          </a:xfrm>
          <a:prstGeom prst="rect">
            <a:avLst/>
          </a:prstGeom>
          <a:noFill/>
        </p:spPr>
        <p:txBody>
          <a:bodyPr wrap="square" rtlCol="0">
            <a:spAutoFit/>
          </a:bodyPr>
          <a:lstStyle/>
          <a:p>
            <a:pPr algn="ctr"/>
            <a:r>
              <a:rPr lang="en-US" sz="4000" b="1" dirty="0" smtClean="0"/>
              <a:t>Discussion on best practices</a:t>
            </a:r>
          </a:p>
          <a:p>
            <a:pPr algn="ctr"/>
            <a:r>
              <a:rPr lang="en-US" sz="4000" b="1" dirty="0" smtClean="0">
                <a:latin typeface="Broadway" panose="04040905080B02020502" pitchFamily="82" charset="0"/>
              </a:rPr>
              <a:t>Q &amp; A</a:t>
            </a:r>
            <a:endParaRPr lang="en-US" sz="4000" b="1" dirty="0">
              <a:latin typeface="Broadway" panose="04040905080B02020502" pitchFamily="82" charset="0"/>
            </a:endParaRPr>
          </a:p>
        </p:txBody>
      </p:sp>
      <p:pic>
        <p:nvPicPr>
          <p:cNvPr id="11" name="Picture 2" descr="C:\Users\jchavez\AppData\Local\Microsoft\Windows\Temporary Internet Files\Content.IE5\26UYY733\MC90007862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51569" y="3967666"/>
            <a:ext cx="1143000" cy="24589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068064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79901" y="345141"/>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282901" y="1852245"/>
            <a:ext cx="7468376" cy="2739211"/>
          </a:xfrm>
          <a:prstGeom prst="rect">
            <a:avLst/>
          </a:prstGeom>
          <a:noFill/>
        </p:spPr>
        <p:txBody>
          <a:bodyPr wrap="square" rtlCol="0">
            <a:spAutoFit/>
          </a:bodyPr>
          <a:lstStyle/>
          <a:p>
            <a:pPr algn="ctr"/>
            <a:r>
              <a:rPr lang="en-US" sz="4000" dirty="0" smtClean="0">
                <a:latin typeface="Broadway" panose="04040905080B02020502" pitchFamily="82" charset="0"/>
              </a:rPr>
              <a:t>Topic IV</a:t>
            </a:r>
          </a:p>
          <a:p>
            <a:pPr algn="ctr"/>
            <a:r>
              <a:rPr lang="en-US" sz="4400" dirty="0" smtClean="0">
                <a:latin typeface="Broadway" panose="04040905080B02020502" pitchFamily="82" charset="0"/>
              </a:rPr>
              <a:t>2014 DDF Final Appeal</a:t>
            </a:r>
          </a:p>
          <a:p>
            <a:pPr algn="ctr"/>
            <a:endParaRPr lang="en-US" sz="4400" dirty="0">
              <a:latin typeface="Broadway" panose="04040905080B02020502" pitchFamily="82" charset="0"/>
            </a:endParaRPr>
          </a:p>
          <a:p>
            <a:pPr algn="ctr"/>
            <a:r>
              <a:rPr lang="en-US" sz="4400" dirty="0" smtClean="0">
                <a:latin typeface="Broadway" panose="04040905080B02020502" pitchFamily="82" charset="0"/>
              </a:rPr>
              <a:t>“ How can we Help? ! ?” </a:t>
            </a:r>
          </a:p>
        </p:txBody>
      </p:sp>
    </p:spTree>
    <p:extLst>
      <p:ext uri="{BB962C8B-B14F-4D97-AF65-F5344CB8AC3E}">
        <p14:creationId xmlns:p14="http://schemas.microsoft.com/office/powerpoint/2010/main" val="42997703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503785" y="397302"/>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2438400" y="1417991"/>
            <a:ext cx="4953000" cy="646331"/>
          </a:xfrm>
          <a:prstGeom prst="rect">
            <a:avLst/>
          </a:prstGeom>
          <a:noFill/>
        </p:spPr>
        <p:txBody>
          <a:bodyPr wrap="square" rtlCol="0">
            <a:spAutoFit/>
          </a:bodyPr>
          <a:lstStyle/>
          <a:p>
            <a:pPr algn="ctr"/>
            <a:r>
              <a:rPr lang="en-US" sz="3600" dirty="0" smtClean="0">
                <a:latin typeface="Broadway" panose="04040905080B02020502" pitchFamily="82" charset="0"/>
              </a:rPr>
              <a:t>Presenters</a:t>
            </a:r>
            <a:endParaRPr lang="en-US" sz="3600" dirty="0">
              <a:latin typeface="Broadway" panose="04040905080B02020502" pitchFamily="82" charset="0"/>
            </a:endParaRPr>
          </a:p>
        </p:txBody>
      </p:sp>
      <p:sp>
        <p:nvSpPr>
          <p:cNvPr id="3" name="TextBox 2"/>
          <p:cNvSpPr txBox="1"/>
          <p:nvPr/>
        </p:nvSpPr>
        <p:spPr>
          <a:xfrm>
            <a:off x="2133600" y="2577428"/>
            <a:ext cx="5562600" cy="861774"/>
          </a:xfrm>
          <a:prstGeom prst="rect">
            <a:avLst/>
          </a:prstGeom>
          <a:noFill/>
        </p:spPr>
        <p:txBody>
          <a:bodyPr wrap="square" rtlCol="0">
            <a:spAutoFit/>
          </a:bodyPr>
          <a:lstStyle/>
          <a:p>
            <a:pPr algn="ctr"/>
            <a:r>
              <a:rPr lang="en-US" sz="3200" dirty="0" smtClean="0">
                <a:latin typeface="Broadway" panose="04040905080B02020502" pitchFamily="82" charset="0"/>
              </a:rPr>
              <a:t>Theresa Montminy</a:t>
            </a:r>
          </a:p>
          <a:p>
            <a:pPr algn="ctr"/>
            <a:r>
              <a:rPr lang="en-US" dirty="0" smtClean="0">
                <a:latin typeface="Broadway" panose="04040905080B02020502" pitchFamily="82" charset="0"/>
              </a:rPr>
              <a:t>Director of Mission Advancement</a:t>
            </a:r>
            <a:endParaRPr lang="en-US" dirty="0">
              <a:latin typeface="Broadway" panose="04040905080B02020502" pitchFamily="82" charset="0"/>
            </a:endParaRPr>
          </a:p>
        </p:txBody>
      </p:sp>
      <p:sp>
        <p:nvSpPr>
          <p:cNvPr id="5" name="TextBox 4"/>
          <p:cNvSpPr txBox="1"/>
          <p:nvPr/>
        </p:nvSpPr>
        <p:spPr>
          <a:xfrm>
            <a:off x="2057400" y="4019982"/>
            <a:ext cx="5562600" cy="861774"/>
          </a:xfrm>
          <a:prstGeom prst="rect">
            <a:avLst/>
          </a:prstGeom>
          <a:noFill/>
        </p:spPr>
        <p:txBody>
          <a:bodyPr wrap="square" rtlCol="0">
            <a:spAutoFit/>
          </a:bodyPr>
          <a:lstStyle/>
          <a:p>
            <a:pPr algn="ctr"/>
            <a:r>
              <a:rPr lang="en-US" sz="3200" dirty="0" smtClean="0">
                <a:latin typeface="Broadway" panose="04040905080B02020502" pitchFamily="82" charset="0"/>
              </a:rPr>
              <a:t>Julio A. Chavez</a:t>
            </a:r>
          </a:p>
          <a:p>
            <a:pPr algn="ctr"/>
            <a:r>
              <a:rPr lang="en-US" dirty="0" smtClean="0">
                <a:latin typeface="Broadway" panose="04040905080B02020502" pitchFamily="82" charset="0"/>
              </a:rPr>
              <a:t>Parish Relations Coordinator</a:t>
            </a:r>
            <a:endParaRPr lang="en-US" dirty="0">
              <a:latin typeface="Broadway" panose="04040905080B02020502" pitchFamily="82" charset="0"/>
            </a:endParaRPr>
          </a:p>
        </p:txBody>
      </p:sp>
    </p:spTree>
    <p:extLst>
      <p:ext uri="{BB962C8B-B14F-4D97-AF65-F5344CB8AC3E}">
        <p14:creationId xmlns:p14="http://schemas.microsoft.com/office/powerpoint/2010/main" val="234228992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79901" y="345141"/>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467506" y="1066800"/>
            <a:ext cx="7143094" cy="892552"/>
          </a:xfrm>
          <a:prstGeom prst="rect">
            <a:avLst/>
          </a:prstGeom>
          <a:noFill/>
        </p:spPr>
        <p:txBody>
          <a:bodyPr wrap="square" rtlCol="0">
            <a:spAutoFit/>
          </a:bodyPr>
          <a:lstStyle/>
          <a:p>
            <a:pPr algn="ctr"/>
            <a:r>
              <a:rPr lang="en-US" sz="2400" dirty="0" smtClean="0">
                <a:latin typeface="Broadway" panose="04040905080B02020502" pitchFamily="82" charset="0"/>
              </a:rPr>
              <a:t>Topic IV</a:t>
            </a:r>
          </a:p>
          <a:p>
            <a:pPr algn="ctr"/>
            <a:r>
              <a:rPr lang="en-US" sz="2800" dirty="0" smtClean="0">
                <a:latin typeface="Broadway" panose="04040905080B02020502" pitchFamily="82" charset="0"/>
              </a:rPr>
              <a:t>2014 DDF Final Appeal </a:t>
            </a:r>
          </a:p>
        </p:txBody>
      </p:sp>
      <p:sp>
        <p:nvSpPr>
          <p:cNvPr id="3" name="TextBox 2"/>
          <p:cNvSpPr txBox="1"/>
          <p:nvPr/>
        </p:nvSpPr>
        <p:spPr>
          <a:xfrm>
            <a:off x="1371600" y="1828800"/>
            <a:ext cx="7239000" cy="6494085"/>
          </a:xfrm>
          <a:prstGeom prst="rect">
            <a:avLst/>
          </a:prstGeom>
          <a:noFill/>
        </p:spPr>
        <p:txBody>
          <a:bodyPr wrap="square" rtlCol="0">
            <a:spAutoFit/>
          </a:bodyPr>
          <a:lstStyle/>
          <a:p>
            <a:pPr algn="ctr"/>
            <a:r>
              <a:rPr lang="en-US" sz="4000" b="1" dirty="0" smtClean="0"/>
              <a:t>Final Appeal in-pew solicitation</a:t>
            </a:r>
          </a:p>
          <a:p>
            <a:pPr algn="ctr"/>
            <a:r>
              <a:rPr lang="en-US" sz="4000" b="1" dirty="0"/>
              <a:t> </a:t>
            </a:r>
            <a:r>
              <a:rPr lang="en-US" sz="4000" b="1" dirty="0" smtClean="0"/>
              <a:t>6 Steps: </a:t>
            </a:r>
          </a:p>
          <a:p>
            <a:r>
              <a:rPr lang="en-US" sz="2400" dirty="0"/>
              <a:t>1. Show The </a:t>
            </a:r>
            <a:r>
              <a:rPr lang="en-US" sz="2400" dirty="0" smtClean="0"/>
              <a:t>2014 </a:t>
            </a:r>
            <a:r>
              <a:rPr lang="en-US" sz="2400" dirty="0"/>
              <a:t>DDF Annual Appeal </a:t>
            </a:r>
            <a:r>
              <a:rPr lang="en-US" sz="2400" dirty="0" smtClean="0"/>
              <a:t>Video. </a:t>
            </a:r>
          </a:p>
          <a:p>
            <a:r>
              <a:rPr lang="en-US" sz="2400" dirty="0" smtClean="0"/>
              <a:t>2</a:t>
            </a:r>
            <a:r>
              <a:rPr lang="en-US" sz="2400" dirty="0"/>
              <a:t>. Ask for </a:t>
            </a:r>
            <a:r>
              <a:rPr lang="en-US" sz="2400" dirty="0" smtClean="0"/>
              <a:t>pledges, </a:t>
            </a:r>
            <a:r>
              <a:rPr lang="en-US" sz="2400" dirty="0"/>
              <a:t>not </a:t>
            </a:r>
            <a:r>
              <a:rPr lang="en-US" sz="2400" dirty="0" smtClean="0"/>
              <a:t>money.</a:t>
            </a:r>
            <a:endParaRPr lang="en-US" sz="2400" dirty="0"/>
          </a:p>
          <a:p>
            <a:r>
              <a:rPr lang="en-US" sz="2400" dirty="0"/>
              <a:t>3. Right after that, pass the </a:t>
            </a:r>
            <a:r>
              <a:rPr lang="en-US" sz="2400" dirty="0" smtClean="0"/>
              <a:t>pledge cards </a:t>
            </a:r>
            <a:r>
              <a:rPr lang="en-US" sz="2400" dirty="0"/>
              <a:t>to the </a:t>
            </a:r>
            <a:r>
              <a:rPr lang="en-US" sz="2400" dirty="0" smtClean="0"/>
              <a:t>parishioners. </a:t>
            </a:r>
            <a:endParaRPr lang="en-US" sz="2400" dirty="0"/>
          </a:p>
          <a:p>
            <a:r>
              <a:rPr lang="en-US" sz="2400" dirty="0"/>
              <a:t>4. </a:t>
            </a:r>
            <a:r>
              <a:rPr lang="en-US" sz="2400" dirty="0" smtClean="0"/>
              <a:t>Give donors </a:t>
            </a:r>
            <a:r>
              <a:rPr lang="en-US" sz="2400" dirty="0"/>
              <a:t>5 minutes to fill out the </a:t>
            </a:r>
            <a:r>
              <a:rPr lang="en-US" sz="2400" dirty="0" smtClean="0"/>
              <a:t>pledges.</a:t>
            </a:r>
            <a:endParaRPr lang="en-US" sz="2400" dirty="0"/>
          </a:p>
          <a:p>
            <a:r>
              <a:rPr lang="en-US" sz="2400" dirty="0"/>
              <a:t>5. </a:t>
            </a:r>
            <a:r>
              <a:rPr lang="en-US" sz="2400" dirty="0" smtClean="0"/>
              <a:t>Ask the usher to pick up the pledge cards  </a:t>
            </a:r>
            <a:r>
              <a:rPr lang="en-US" sz="2400" dirty="0"/>
              <a:t>as </a:t>
            </a:r>
            <a:r>
              <a:rPr lang="en-US" sz="2400" dirty="0" smtClean="0"/>
              <a:t>soon as  </a:t>
            </a:r>
            <a:r>
              <a:rPr lang="en-US" sz="2400" dirty="0"/>
              <a:t>the five minutes has </a:t>
            </a:r>
            <a:r>
              <a:rPr lang="en-US" sz="2400" dirty="0" smtClean="0"/>
              <a:t>passed. </a:t>
            </a:r>
            <a:endParaRPr lang="en-US" sz="2400" dirty="0"/>
          </a:p>
          <a:p>
            <a:r>
              <a:rPr lang="en-US" sz="2400" dirty="0"/>
              <a:t>6. Thank the </a:t>
            </a:r>
            <a:r>
              <a:rPr lang="en-US" sz="2400" dirty="0" smtClean="0"/>
              <a:t>people. Bless them for their job, health and family.  </a:t>
            </a:r>
            <a:endParaRPr lang="en-US" sz="2400" dirty="0"/>
          </a:p>
          <a:p>
            <a:r>
              <a:rPr lang="en-US" sz="4000" dirty="0"/>
              <a:t> </a:t>
            </a:r>
          </a:p>
          <a:p>
            <a:pPr algn="ctr"/>
            <a:endParaRPr lang="en-US" sz="4000" b="1" dirty="0" smtClean="0"/>
          </a:p>
          <a:p>
            <a:pPr algn="ctr"/>
            <a:endParaRPr lang="en-US" sz="4000" b="1" dirty="0"/>
          </a:p>
        </p:txBody>
      </p:sp>
    </p:spTree>
    <p:extLst>
      <p:ext uri="{BB962C8B-B14F-4D97-AF65-F5344CB8AC3E}">
        <p14:creationId xmlns:p14="http://schemas.microsoft.com/office/powerpoint/2010/main" val="401867666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7200" y="330356"/>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467506" y="1066800"/>
            <a:ext cx="7143094" cy="892552"/>
          </a:xfrm>
          <a:prstGeom prst="rect">
            <a:avLst/>
          </a:prstGeom>
          <a:noFill/>
        </p:spPr>
        <p:txBody>
          <a:bodyPr wrap="square" rtlCol="0">
            <a:spAutoFit/>
          </a:bodyPr>
          <a:lstStyle/>
          <a:p>
            <a:pPr algn="ctr"/>
            <a:r>
              <a:rPr lang="en-US" sz="2400" dirty="0" smtClean="0">
                <a:latin typeface="Broadway" panose="04040905080B02020502" pitchFamily="82" charset="0"/>
              </a:rPr>
              <a:t>Topic IV</a:t>
            </a:r>
          </a:p>
          <a:p>
            <a:pPr algn="ctr"/>
            <a:r>
              <a:rPr lang="en-US" sz="2800" dirty="0" smtClean="0">
                <a:latin typeface="Broadway" panose="04040905080B02020502" pitchFamily="82" charset="0"/>
              </a:rPr>
              <a:t>2014 DDF Final Appeal </a:t>
            </a:r>
          </a:p>
        </p:txBody>
      </p:sp>
      <p:sp>
        <p:nvSpPr>
          <p:cNvPr id="3" name="TextBox 2"/>
          <p:cNvSpPr txBox="1"/>
          <p:nvPr/>
        </p:nvSpPr>
        <p:spPr>
          <a:xfrm>
            <a:off x="1371600" y="2011817"/>
            <a:ext cx="7239000" cy="2923877"/>
          </a:xfrm>
          <a:prstGeom prst="rect">
            <a:avLst/>
          </a:prstGeom>
          <a:noFill/>
        </p:spPr>
        <p:txBody>
          <a:bodyPr wrap="square" rtlCol="0">
            <a:spAutoFit/>
          </a:bodyPr>
          <a:lstStyle/>
          <a:p>
            <a:pPr algn="ctr"/>
            <a:r>
              <a:rPr lang="en-US" sz="3600" b="1" dirty="0" smtClean="0"/>
              <a:t>1.Collect unpaid pledges by phone.</a:t>
            </a:r>
          </a:p>
          <a:p>
            <a:pPr algn="ctr"/>
            <a:r>
              <a:rPr lang="en-US" sz="3600" b="1" dirty="0" smtClean="0"/>
              <a:t>2. Collect unpaid pledges by sending mailers to home </a:t>
            </a:r>
          </a:p>
          <a:p>
            <a:pPr algn="ctr"/>
            <a:endParaRPr lang="en-US" sz="3600" b="1" dirty="0" smtClean="0"/>
          </a:p>
          <a:p>
            <a:pPr algn="ctr"/>
            <a:endParaRPr lang="en-US" sz="4000" b="1" dirty="0"/>
          </a:p>
        </p:txBody>
      </p:sp>
      <p:pic>
        <p:nvPicPr>
          <p:cNvPr id="2050" name="Picture 2" descr="C:\Users\jchavez\AppData\Local\Microsoft\Windows\Temporary Internet Files\Content.IE5\FFO7D40P\MC90030135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72670" y="3941508"/>
            <a:ext cx="1752600" cy="2377419"/>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jchavez\AppData\Local\Microsoft\Windows\Temporary Internet Files\Content.IE5\UUVHDELR\MC900221839[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50816" y="3941508"/>
            <a:ext cx="2253339" cy="2302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007686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7200" y="330356"/>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467506" y="1066800"/>
            <a:ext cx="7143094" cy="892552"/>
          </a:xfrm>
          <a:prstGeom prst="rect">
            <a:avLst/>
          </a:prstGeom>
          <a:noFill/>
        </p:spPr>
        <p:txBody>
          <a:bodyPr wrap="square" rtlCol="0">
            <a:spAutoFit/>
          </a:bodyPr>
          <a:lstStyle/>
          <a:p>
            <a:pPr algn="ctr"/>
            <a:r>
              <a:rPr lang="en-US" sz="2400" dirty="0" smtClean="0">
                <a:latin typeface="Broadway" panose="04040905080B02020502" pitchFamily="82" charset="0"/>
              </a:rPr>
              <a:t>Topic IV</a:t>
            </a:r>
          </a:p>
          <a:p>
            <a:pPr algn="ctr"/>
            <a:r>
              <a:rPr lang="en-US" sz="2800" dirty="0" smtClean="0">
                <a:latin typeface="Broadway" panose="04040905080B02020502" pitchFamily="82" charset="0"/>
              </a:rPr>
              <a:t>2014 DDF Final Appeal </a:t>
            </a:r>
          </a:p>
        </p:txBody>
      </p:sp>
      <p:sp>
        <p:nvSpPr>
          <p:cNvPr id="3" name="TextBox 2"/>
          <p:cNvSpPr txBox="1"/>
          <p:nvPr/>
        </p:nvSpPr>
        <p:spPr>
          <a:xfrm>
            <a:off x="1371600" y="2011817"/>
            <a:ext cx="7239000" cy="2554545"/>
          </a:xfrm>
          <a:prstGeom prst="rect">
            <a:avLst/>
          </a:prstGeom>
          <a:noFill/>
        </p:spPr>
        <p:txBody>
          <a:bodyPr wrap="square" rtlCol="0">
            <a:spAutoFit/>
          </a:bodyPr>
          <a:lstStyle/>
          <a:p>
            <a:pPr algn="ctr"/>
            <a:r>
              <a:rPr lang="en-US" sz="3600" b="1" dirty="0" smtClean="0"/>
              <a:t>Discussion on best practices</a:t>
            </a:r>
          </a:p>
          <a:p>
            <a:pPr algn="ctr"/>
            <a:endParaRPr lang="en-US" sz="3600" b="1" dirty="0" smtClean="0"/>
          </a:p>
          <a:p>
            <a:pPr algn="ctr"/>
            <a:r>
              <a:rPr lang="en-US" sz="4800" b="1" dirty="0" smtClean="0">
                <a:latin typeface="Broadway" panose="04040905080B02020502" pitchFamily="82" charset="0"/>
              </a:rPr>
              <a:t>Q &amp; A</a:t>
            </a:r>
            <a:r>
              <a:rPr lang="en-US" sz="4800" b="1" dirty="0" smtClean="0"/>
              <a:t>  </a:t>
            </a:r>
          </a:p>
          <a:p>
            <a:pPr algn="ctr"/>
            <a:endParaRPr lang="en-US" sz="4000" b="1" dirty="0"/>
          </a:p>
        </p:txBody>
      </p:sp>
      <p:pic>
        <p:nvPicPr>
          <p:cNvPr id="11" name="Picture 2" descr="C:\Users\jchavez\AppData\Local\Microsoft\Windows\Temporary Internet Files\Content.IE5\26UYY733\MC90007862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51569" y="3967666"/>
            <a:ext cx="1143000" cy="24589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516190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93549" y="363338"/>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295400" y="2057400"/>
            <a:ext cx="7143094" cy="3293209"/>
          </a:xfrm>
          <a:prstGeom prst="rect">
            <a:avLst/>
          </a:prstGeom>
          <a:noFill/>
        </p:spPr>
        <p:txBody>
          <a:bodyPr wrap="square" rtlCol="0">
            <a:spAutoFit/>
          </a:bodyPr>
          <a:lstStyle/>
          <a:p>
            <a:pPr algn="ctr"/>
            <a:r>
              <a:rPr lang="en-US" sz="3600" dirty="0" smtClean="0">
                <a:latin typeface="Broadway" panose="04040905080B02020502" pitchFamily="82" charset="0"/>
              </a:rPr>
              <a:t>Topic V</a:t>
            </a:r>
          </a:p>
          <a:p>
            <a:pPr algn="ctr"/>
            <a:r>
              <a:rPr lang="en-US" sz="3600" dirty="0" smtClean="0">
                <a:latin typeface="Broadway" panose="04040905080B02020502" pitchFamily="82" charset="0"/>
              </a:rPr>
              <a:t>Recommendations  that we have to process  and post contributions more efficiently  </a:t>
            </a:r>
          </a:p>
          <a:p>
            <a:pPr algn="ctr"/>
            <a:r>
              <a:rPr lang="en-US" sz="2800" dirty="0" smtClean="0">
                <a:latin typeface="Broadway" panose="04040905080B02020502" pitchFamily="82" charset="0"/>
              </a:rPr>
              <a:t> </a:t>
            </a:r>
          </a:p>
        </p:txBody>
      </p:sp>
    </p:spTree>
    <p:extLst>
      <p:ext uri="{BB962C8B-B14F-4D97-AF65-F5344CB8AC3E}">
        <p14:creationId xmlns:p14="http://schemas.microsoft.com/office/powerpoint/2010/main" val="298034533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93549" y="363338"/>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467506" y="1066800"/>
            <a:ext cx="7143094" cy="1631216"/>
          </a:xfrm>
          <a:prstGeom prst="rect">
            <a:avLst/>
          </a:prstGeom>
          <a:noFill/>
        </p:spPr>
        <p:txBody>
          <a:bodyPr wrap="square" rtlCol="0">
            <a:spAutoFit/>
          </a:bodyPr>
          <a:lstStyle/>
          <a:p>
            <a:pPr algn="ctr"/>
            <a:r>
              <a:rPr lang="en-US" sz="2400" dirty="0" smtClean="0">
                <a:latin typeface="Broadway" panose="04040905080B02020502" pitchFamily="82" charset="0"/>
              </a:rPr>
              <a:t>Topic V</a:t>
            </a:r>
          </a:p>
          <a:p>
            <a:pPr algn="ctr"/>
            <a:r>
              <a:rPr lang="en-US" sz="2400" dirty="0" smtClean="0">
                <a:latin typeface="Broadway" panose="04040905080B02020502" pitchFamily="82" charset="0"/>
              </a:rPr>
              <a:t>Tools that we have to process faster and posting faster  </a:t>
            </a:r>
          </a:p>
          <a:p>
            <a:pPr algn="ctr"/>
            <a:r>
              <a:rPr lang="en-US" sz="2800" dirty="0" smtClean="0">
                <a:latin typeface="Broadway" panose="04040905080B02020502" pitchFamily="82" charset="0"/>
              </a:rPr>
              <a:t> </a:t>
            </a:r>
          </a:p>
        </p:txBody>
      </p:sp>
      <p:sp>
        <p:nvSpPr>
          <p:cNvPr id="3" name="TextBox 2"/>
          <p:cNvSpPr txBox="1"/>
          <p:nvPr/>
        </p:nvSpPr>
        <p:spPr>
          <a:xfrm>
            <a:off x="1371598" y="2354982"/>
            <a:ext cx="7239000" cy="2369880"/>
          </a:xfrm>
          <a:prstGeom prst="rect">
            <a:avLst/>
          </a:prstGeom>
          <a:noFill/>
        </p:spPr>
        <p:txBody>
          <a:bodyPr wrap="square" rtlCol="0">
            <a:spAutoFit/>
          </a:bodyPr>
          <a:lstStyle/>
          <a:p>
            <a:pPr algn="ctr"/>
            <a:r>
              <a:rPr lang="en-US" sz="3200" b="1" dirty="0" smtClean="0"/>
              <a:t>Send checks and pledges to </a:t>
            </a:r>
            <a:r>
              <a:rPr lang="en-US" sz="3200" b="1" dirty="0" err="1" smtClean="0"/>
              <a:t>Agilis</a:t>
            </a:r>
            <a:r>
              <a:rPr lang="en-US" sz="3200" b="1" dirty="0" smtClean="0"/>
              <a:t> </a:t>
            </a:r>
            <a:r>
              <a:rPr lang="en-US" sz="3600" b="1" dirty="0" smtClean="0"/>
              <a:t>at </a:t>
            </a:r>
          </a:p>
          <a:p>
            <a:pPr algn="ctr"/>
            <a:r>
              <a:rPr lang="en-US" sz="3600" b="1" dirty="0" smtClean="0"/>
              <a:t> P.O. Box 3579 </a:t>
            </a:r>
          </a:p>
          <a:p>
            <a:pPr algn="ctr"/>
            <a:r>
              <a:rPr lang="en-US" sz="3600" b="1" dirty="0" smtClean="0"/>
              <a:t>San Bernardino, CA 92413</a:t>
            </a:r>
            <a:endParaRPr lang="en-US" sz="4800" b="1" dirty="0" smtClean="0"/>
          </a:p>
          <a:p>
            <a:pPr algn="ctr"/>
            <a:r>
              <a:rPr lang="en-US" sz="4000" b="1" dirty="0" smtClean="0"/>
              <a:t>Directly</a:t>
            </a:r>
            <a:endParaRPr lang="en-US" sz="4000" b="1" dirty="0"/>
          </a:p>
        </p:txBody>
      </p:sp>
      <p:pic>
        <p:nvPicPr>
          <p:cNvPr id="4098" name="Picture 2" descr="C:\Users\jchavez\AppData\Local\Microsoft\Windows\Temporary Internet Files\Content.IE5\26UYY733\MC90003028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2800" y="4672550"/>
            <a:ext cx="1895475" cy="1181100"/>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jchavez\AppData\Local\Microsoft\Windows\Temporary Internet Files\Content.IE5\FFO7D40P\MC900212809[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73703" y="4321175"/>
            <a:ext cx="1524000" cy="152323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030853" y="5932566"/>
            <a:ext cx="7768496" cy="584775"/>
          </a:xfrm>
          <a:prstGeom prst="rect">
            <a:avLst/>
          </a:prstGeom>
          <a:noFill/>
        </p:spPr>
        <p:txBody>
          <a:bodyPr wrap="square" rtlCol="0">
            <a:spAutoFit/>
          </a:bodyPr>
          <a:lstStyle/>
          <a:p>
            <a:pPr algn="ctr"/>
            <a:r>
              <a:rPr lang="en-US" sz="3200" b="1" dirty="0" smtClean="0">
                <a:solidFill>
                  <a:srgbClr val="FF0000"/>
                </a:solidFill>
              </a:rPr>
              <a:t>Do not send to the Diocesan Pastoral Center </a:t>
            </a:r>
            <a:endParaRPr lang="en-US" sz="3200" b="1" dirty="0">
              <a:solidFill>
                <a:srgbClr val="FF0000"/>
              </a:solidFill>
            </a:endParaRPr>
          </a:p>
        </p:txBody>
      </p:sp>
    </p:spTree>
    <p:extLst>
      <p:ext uri="{BB962C8B-B14F-4D97-AF65-F5344CB8AC3E}">
        <p14:creationId xmlns:p14="http://schemas.microsoft.com/office/powerpoint/2010/main" val="178232166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93549" y="363338"/>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467506" y="1066800"/>
            <a:ext cx="7143094" cy="1631216"/>
          </a:xfrm>
          <a:prstGeom prst="rect">
            <a:avLst/>
          </a:prstGeom>
          <a:noFill/>
        </p:spPr>
        <p:txBody>
          <a:bodyPr wrap="square" rtlCol="0">
            <a:spAutoFit/>
          </a:bodyPr>
          <a:lstStyle/>
          <a:p>
            <a:pPr algn="ctr"/>
            <a:r>
              <a:rPr lang="en-US" sz="2400" dirty="0" smtClean="0">
                <a:latin typeface="Broadway" panose="04040905080B02020502" pitchFamily="82" charset="0"/>
              </a:rPr>
              <a:t>Topic V</a:t>
            </a:r>
          </a:p>
          <a:p>
            <a:pPr algn="ctr"/>
            <a:r>
              <a:rPr lang="en-US" sz="2400" dirty="0" smtClean="0">
                <a:latin typeface="Broadway" panose="04040905080B02020502" pitchFamily="82" charset="0"/>
              </a:rPr>
              <a:t>Tools that we have to process faster and posting faster  </a:t>
            </a:r>
          </a:p>
          <a:p>
            <a:pPr algn="ctr"/>
            <a:r>
              <a:rPr lang="en-US" sz="2800" dirty="0" smtClean="0">
                <a:latin typeface="Broadway" panose="04040905080B02020502" pitchFamily="82" charset="0"/>
              </a:rPr>
              <a:t> </a:t>
            </a:r>
          </a:p>
        </p:txBody>
      </p:sp>
      <p:sp>
        <p:nvSpPr>
          <p:cNvPr id="3" name="TextBox 2"/>
          <p:cNvSpPr txBox="1"/>
          <p:nvPr/>
        </p:nvSpPr>
        <p:spPr>
          <a:xfrm>
            <a:off x="1371598" y="2354982"/>
            <a:ext cx="7239000" cy="1815882"/>
          </a:xfrm>
          <a:prstGeom prst="rect">
            <a:avLst/>
          </a:prstGeom>
          <a:noFill/>
        </p:spPr>
        <p:txBody>
          <a:bodyPr wrap="square" rtlCol="0">
            <a:spAutoFit/>
          </a:bodyPr>
          <a:lstStyle/>
          <a:p>
            <a:pPr algn="ctr"/>
            <a:r>
              <a:rPr lang="en-US" sz="3200" b="1" dirty="0" smtClean="0"/>
              <a:t>*</a:t>
            </a:r>
            <a:r>
              <a:rPr lang="en-US" sz="4000" b="1" u="sng" dirty="0" smtClean="0"/>
              <a:t>Balance Deposit</a:t>
            </a:r>
          </a:p>
          <a:p>
            <a:pPr algn="ctr"/>
            <a:r>
              <a:rPr lang="en-US" sz="3200" b="1" dirty="0" smtClean="0"/>
              <a:t> *Create Spread Sheet</a:t>
            </a:r>
            <a:endParaRPr lang="en-US" sz="4800" b="1" dirty="0" smtClean="0"/>
          </a:p>
          <a:p>
            <a:pPr algn="ctr"/>
            <a:endParaRPr lang="en-US" sz="4000" b="1" dirty="0"/>
          </a:p>
        </p:txBody>
      </p:sp>
      <p:graphicFrame>
        <p:nvGraphicFramePr>
          <p:cNvPr id="6" name="Table 5"/>
          <p:cNvGraphicFramePr>
            <a:graphicFrameLocks noGrp="1"/>
          </p:cNvGraphicFramePr>
          <p:nvPr>
            <p:extLst>
              <p:ext uri="{D42A27DB-BD31-4B8C-83A1-F6EECF244321}">
                <p14:modId xmlns:p14="http://schemas.microsoft.com/office/powerpoint/2010/main" val="546290228"/>
              </p:ext>
            </p:extLst>
          </p:nvPr>
        </p:nvGraphicFramePr>
        <p:xfrm>
          <a:off x="1676400" y="4267200"/>
          <a:ext cx="6096000" cy="148336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r>
                        <a:rPr lang="en-US" dirty="0" err="1" smtClean="0">
                          <a:solidFill>
                            <a:schemeClr val="tx1"/>
                          </a:solidFill>
                        </a:rPr>
                        <a:t>DUId</a:t>
                      </a:r>
                      <a:r>
                        <a:rPr lang="en-US" baseline="0" dirty="0" smtClean="0">
                          <a:solidFill>
                            <a:schemeClr val="tx1"/>
                          </a:solidFill>
                        </a:rPr>
                        <a:t> # </a:t>
                      </a:r>
                      <a:endParaRPr lang="en-US" dirty="0">
                        <a:solidFill>
                          <a:schemeClr val="tx1"/>
                        </a:solidFill>
                      </a:endParaRPr>
                    </a:p>
                  </a:txBody>
                  <a:tcPr/>
                </a:tc>
                <a:tc>
                  <a:txBody>
                    <a:bodyPr/>
                    <a:lstStyle/>
                    <a:p>
                      <a:r>
                        <a:rPr lang="en-US" dirty="0" smtClean="0"/>
                        <a:t>Name </a:t>
                      </a:r>
                      <a:endParaRPr lang="en-US" dirty="0"/>
                    </a:p>
                  </a:txBody>
                  <a:tcPr/>
                </a:tc>
                <a:tc>
                  <a:txBody>
                    <a:bodyPr/>
                    <a:lstStyle/>
                    <a:p>
                      <a:r>
                        <a:rPr lang="en-US" dirty="0" smtClean="0"/>
                        <a:t>Pledge</a:t>
                      </a:r>
                      <a:endParaRPr lang="en-US" dirty="0"/>
                    </a:p>
                  </a:txBody>
                  <a:tcPr/>
                </a:tc>
                <a:tc>
                  <a:txBody>
                    <a:bodyPr/>
                    <a:lstStyle/>
                    <a:p>
                      <a:r>
                        <a:rPr lang="en-US" dirty="0" smtClean="0"/>
                        <a:t>Amount</a:t>
                      </a:r>
                      <a:r>
                        <a:rPr lang="en-US" baseline="0" dirty="0" smtClean="0"/>
                        <a:t> </a:t>
                      </a:r>
                      <a:endParaRPr lang="en-US" dirty="0"/>
                    </a:p>
                  </a:txBody>
                  <a:tcPr/>
                </a:tc>
              </a:tr>
              <a:tr h="370840">
                <a:tc>
                  <a:txBody>
                    <a:bodyPr/>
                    <a:lstStyle/>
                    <a:p>
                      <a:r>
                        <a:rPr lang="en-US" dirty="0" smtClean="0"/>
                        <a:t>13245</a:t>
                      </a:r>
                      <a:endParaRPr lang="en-US" dirty="0"/>
                    </a:p>
                  </a:txBody>
                  <a:tcPr/>
                </a:tc>
                <a:tc>
                  <a:txBody>
                    <a:bodyPr/>
                    <a:lstStyle/>
                    <a:p>
                      <a:r>
                        <a:rPr lang="en-US" dirty="0" smtClean="0"/>
                        <a:t>Chavez,</a:t>
                      </a:r>
                      <a:r>
                        <a:rPr lang="en-US" baseline="0" dirty="0" smtClean="0"/>
                        <a:t> Julio</a:t>
                      </a:r>
                      <a:endParaRPr lang="en-US" dirty="0"/>
                    </a:p>
                  </a:txBody>
                  <a:tcPr/>
                </a:tc>
                <a:tc>
                  <a:txBody>
                    <a:bodyPr/>
                    <a:lstStyle/>
                    <a:p>
                      <a:r>
                        <a:rPr lang="en-US" dirty="0" smtClean="0"/>
                        <a:t>$500</a:t>
                      </a:r>
                      <a:endParaRPr lang="en-US" dirty="0"/>
                    </a:p>
                  </a:txBody>
                  <a:tcPr/>
                </a:tc>
                <a:tc>
                  <a:txBody>
                    <a:bodyPr/>
                    <a:lstStyle/>
                    <a:p>
                      <a:r>
                        <a:rPr lang="en-US" dirty="0" smtClean="0"/>
                        <a:t>$50</a:t>
                      </a:r>
                      <a:endParaRPr lang="en-US" dirty="0"/>
                    </a:p>
                  </a:txBody>
                  <a:tcPr/>
                </a:tc>
              </a:tr>
              <a:tr h="370840">
                <a:tc>
                  <a:txBody>
                    <a:bodyPr/>
                    <a:lstStyle/>
                    <a:p>
                      <a:r>
                        <a:rPr lang="en-US" dirty="0" smtClean="0"/>
                        <a:t>54327</a:t>
                      </a:r>
                      <a:endParaRPr lang="en-US" dirty="0"/>
                    </a:p>
                  </a:txBody>
                  <a:tcPr/>
                </a:tc>
                <a:tc>
                  <a:txBody>
                    <a:bodyPr/>
                    <a:lstStyle/>
                    <a:p>
                      <a:r>
                        <a:rPr lang="en-US" dirty="0" smtClean="0"/>
                        <a:t>Montminy</a:t>
                      </a:r>
                      <a:endParaRPr lang="en-US" dirty="0"/>
                    </a:p>
                  </a:txBody>
                  <a:tcPr/>
                </a:tc>
                <a:tc>
                  <a:txBody>
                    <a:bodyPr/>
                    <a:lstStyle/>
                    <a:p>
                      <a:r>
                        <a:rPr lang="en-US" dirty="0" smtClean="0"/>
                        <a:t>$1000</a:t>
                      </a:r>
                      <a:endParaRPr lang="en-US" dirty="0"/>
                    </a:p>
                  </a:txBody>
                  <a:tcPr/>
                </a:tc>
                <a:tc>
                  <a:txBody>
                    <a:bodyPr/>
                    <a:lstStyle/>
                    <a:p>
                      <a:r>
                        <a:rPr lang="en-US" dirty="0" smtClean="0"/>
                        <a:t>$100</a:t>
                      </a:r>
                      <a:endParaRPr lang="en-US" dirty="0"/>
                    </a:p>
                  </a:txBody>
                  <a:tcPr/>
                </a:tc>
              </a:tr>
              <a:tr h="370840">
                <a:tc>
                  <a:txBody>
                    <a:bodyPr/>
                    <a:lstStyle/>
                    <a:p>
                      <a:r>
                        <a:rPr lang="en-US" dirty="0" smtClean="0"/>
                        <a:t>98977</a:t>
                      </a:r>
                      <a:endParaRPr lang="en-US" dirty="0"/>
                    </a:p>
                  </a:txBody>
                  <a:tcPr/>
                </a:tc>
                <a:tc>
                  <a:txBody>
                    <a:bodyPr/>
                    <a:lstStyle/>
                    <a:p>
                      <a:r>
                        <a:rPr lang="en-US" dirty="0" err="1" smtClean="0"/>
                        <a:t>Rutilio</a:t>
                      </a:r>
                      <a:endParaRPr lang="en-US" dirty="0"/>
                    </a:p>
                  </a:txBody>
                  <a:tcPr/>
                </a:tc>
                <a:tc>
                  <a:txBody>
                    <a:bodyPr/>
                    <a:lstStyle/>
                    <a:p>
                      <a:r>
                        <a:rPr lang="en-US" dirty="0" smtClean="0"/>
                        <a:t>$1500</a:t>
                      </a:r>
                      <a:endParaRPr lang="en-US" dirty="0"/>
                    </a:p>
                  </a:txBody>
                  <a:tcPr/>
                </a:tc>
                <a:tc>
                  <a:txBody>
                    <a:bodyPr/>
                    <a:lstStyle/>
                    <a:p>
                      <a:r>
                        <a:rPr lang="en-US" dirty="0" smtClean="0"/>
                        <a:t>$1500</a:t>
                      </a:r>
                      <a:endParaRPr lang="en-US" dirty="0"/>
                    </a:p>
                  </a:txBody>
                  <a:tcPr/>
                </a:tc>
              </a:tr>
            </a:tbl>
          </a:graphicData>
        </a:graphic>
      </p:graphicFrame>
      <p:sp>
        <p:nvSpPr>
          <p:cNvPr id="11" name="TextBox 10"/>
          <p:cNvSpPr txBox="1"/>
          <p:nvPr/>
        </p:nvSpPr>
        <p:spPr>
          <a:xfrm>
            <a:off x="1071681" y="5932566"/>
            <a:ext cx="7768496" cy="584775"/>
          </a:xfrm>
          <a:prstGeom prst="rect">
            <a:avLst/>
          </a:prstGeom>
          <a:noFill/>
        </p:spPr>
        <p:txBody>
          <a:bodyPr wrap="square" rtlCol="0">
            <a:spAutoFit/>
          </a:bodyPr>
          <a:lstStyle/>
          <a:p>
            <a:pPr algn="ctr"/>
            <a:r>
              <a:rPr lang="en-US" sz="3200" b="1" dirty="0" smtClean="0">
                <a:solidFill>
                  <a:srgbClr val="FF0000"/>
                </a:solidFill>
              </a:rPr>
              <a:t>Do not send to the Diocesan Pastoral Center </a:t>
            </a:r>
            <a:endParaRPr lang="en-US" sz="3200" b="1" dirty="0">
              <a:solidFill>
                <a:srgbClr val="FF0000"/>
              </a:solidFill>
            </a:endParaRPr>
          </a:p>
        </p:txBody>
      </p:sp>
    </p:spTree>
    <p:extLst>
      <p:ext uri="{BB962C8B-B14F-4D97-AF65-F5344CB8AC3E}">
        <p14:creationId xmlns:p14="http://schemas.microsoft.com/office/powerpoint/2010/main" val="344759400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93549" y="363338"/>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467506" y="1066800"/>
            <a:ext cx="7143094" cy="1631216"/>
          </a:xfrm>
          <a:prstGeom prst="rect">
            <a:avLst/>
          </a:prstGeom>
          <a:noFill/>
        </p:spPr>
        <p:txBody>
          <a:bodyPr wrap="square" rtlCol="0">
            <a:spAutoFit/>
          </a:bodyPr>
          <a:lstStyle/>
          <a:p>
            <a:pPr algn="ctr"/>
            <a:r>
              <a:rPr lang="en-US" sz="2400" dirty="0" smtClean="0">
                <a:latin typeface="Broadway" panose="04040905080B02020502" pitchFamily="82" charset="0"/>
              </a:rPr>
              <a:t>Topic V</a:t>
            </a:r>
          </a:p>
          <a:p>
            <a:pPr algn="ctr"/>
            <a:r>
              <a:rPr lang="en-US" sz="2400" dirty="0" smtClean="0">
                <a:latin typeface="Broadway" panose="04040905080B02020502" pitchFamily="82" charset="0"/>
              </a:rPr>
              <a:t>Tools that we have to process faster and posting faster  </a:t>
            </a:r>
          </a:p>
          <a:p>
            <a:pPr algn="ctr"/>
            <a:r>
              <a:rPr lang="en-US" sz="2800" dirty="0" smtClean="0">
                <a:latin typeface="Broadway" panose="04040905080B02020502" pitchFamily="82" charset="0"/>
              </a:rPr>
              <a:t> </a:t>
            </a:r>
          </a:p>
        </p:txBody>
      </p:sp>
      <p:sp>
        <p:nvSpPr>
          <p:cNvPr id="3" name="TextBox 2"/>
          <p:cNvSpPr txBox="1"/>
          <p:nvPr/>
        </p:nvSpPr>
        <p:spPr>
          <a:xfrm>
            <a:off x="1371598" y="2354982"/>
            <a:ext cx="7239000" cy="584775"/>
          </a:xfrm>
          <a:prstGeom prst="rect">
            <a:avLst/>
          </a:prstGeom>
          <a:noFill/>
        </p:spPr>
        <p:txBody>
          <a:bodyPr wrap="square" rtlCol="0">
            <a:spAutoFit/>
          </a:bodyPr>
          <a:lstStyle/>
          <a:p>
            <a:pPr algn="ctr"/>
            <a:r>
              <a:rPr lang="en-US" sz="3200" b="1" dirty="0" smtClean="0"/>
              <a:t>Online Giving </a:t>
            </a:r>
          </a:p>
        </p:txBody>
      </p:sp>
      <p:pic>
        <p:nvPicPr>
          <p:cNvPr id="5122" name="Picture 2" descr="C:\Program Files\Microsoft Office\MEDIA\CAGCAT10\j0195384.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16957" y="3480145"/>
            <a:ext cx="1795882" cy="183337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995684" y="5932566"/>
            <a:ext cx="7768496" cy="584775"/>
          </a:xfrm>
          <a:prstGeom prst="rect">
            <a:avLst/>
          </a:prstGeom>
          <a:noFill/>
        </p:spPr>
        <p:txBody>
          <a:bodyPr wrap="square" rtlCol="0">
            <a:spAutoFit/>
          </a:bodyPr>
          <a:lstStyle/>
          <a:p>
            <a:pPr algn="ctr"/>
            <a:r>
              <a:rPr lang="en-US" sz="3200" b="1" dirty="0" smtClean="0">
                <a:solidFill>
                  <a:srgbClr val="FF0000"/>
                </a:solidFill>
              </a:rPr>
              <a:t>Do not send to the Diocesan Pastoral Center </a:t>
            </a:r>
            <a:endParaRPr lang="en-US" sz="3200" b="1" dirty="0">
              <a:solidFill>
                <a:srgbClr val="FF0000"/>
              </a:solidFill>
            </a:endParaRPr>
          </a:p>
        </p:txBody>
      </p:sp>
    </p:spTree>
    <p:extLst>
      <p:ext uri="{BB962C8B-B14F-4D97-AF65-F5344CB8AC3E}">
        <p14:creationId xmlns:p14="http://schemas.microsoft.com/office/powerpoint/2010/main" val="103874425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93549" y="363338"/>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467506" y="1066800"/>
            <a:ext cx="7143094" cy="1631216"/>
          </a:xfrm>
          <a:prstGeom prst="rect">
            <a:avLst/>
          </a:prstGeom>
          <a:noFill/>
        </p:spPr>
        <p:txBody>
          <a:bodyPr wrap="square" rtlCol="0">
            <a:spAutoFit/>
          </a:bodyPr>
          <a:lstStyle/>
          <a:p>
            <a:pPr algn="ctr"/>
            <a:r>
              <a:rPr lang="en-US" sz="2400" dirty="0" smtClean="0">
                <a:latin typeface="Broadway" panose="04040905080B02020502" pitchFamily="82" charset="0"/>
              </a:rPr>
              <a:t>Topic V</a:t>
            </a:r>
          </a:p>
          <a:p>
            <a:pPr algn="ctr"/>
            <a:r>
              <a:rPr lang="en-US" sz="2400" dirty="0" smtClean="0">
                <a:latin typeface="Broadway" panose="04040905080B02020502" pitchFamily="82" charset="0"/>
              </a:rPr>
              <a:t>Tools that we have to process faster and posting faster  </a:t>
            </a:r>
          </a:p>
          <a:p>
            <a:pPr algn="ctr"/>
            <a:r>
              <a:rPr lang="en-US" sz="2800" dirty="0" smtClean="0">
                <a:latin typeface="Broadway" panose="04040905080B02020502" pitchFamily="82" charset="0"/>
              </a:rPr>
              <a:t> </a:t>
            </a:r>
          </a:p>
        </p:txBody>
      </p:sp>
      <p:sp>
        <p:nvSpPr>
          <p:cNvPr id="3" name="TextBox 2"/>
          <p:cNvSpPr txBox="1"/>
          <p:nvPr/>
        </p:nvSpPr>
        <p:spPr>
          <a:xfrm>
            <a:off x="1371598" y="2354982"/>
            <a:ext cx="7239000" cy="1323439"/>
          </a:xfrm>
          <a:prstGeom prst="rect">
            <a:avLst/>
          </a:prstGeom>
          <a:noFill/>
        </p:spPr>
        <p:txBody>
          <a:bodyPr wrap="square" rtlCol="0">
            <a:spAutoFit/>
          </a:bodyPr>
          <a:lstStyle/>
          <a:p>
            <a:pPr algn="ctr"/>
            <a:r>
              <a:rPr lang="en-US" sz="3200" b="1" dirty="0" smtClean="0"/>
              <a:t>Discussion on best practices</a:t>
            </a:r>
          </a:p>
          <a:p>
            <a:pPr algn="ctr"/>
            <a:r>
              <a:rPr lang="en-US" sz="4800" b="1" dirty="0" smtClean="0">
                <a:latin typeface="Broadway" panose="04040905080B02020502" pitchFamily="82" charset="0"/>
              </a:rPr>
              <a:t>Q &amp; A</a:t>
            </a:r>
            <a:r>
              <a:rPr lang="en-US" sz="4800" b="1" dirty="0" smtClean="0"/>
              <a:t> </a:t>
            </a:r>
          </a:p>
        </p:txBody>
      </p:sp>
      <p:pic>
        <p:nvPicPr>
          <p:cNvPr id="11" name="Picture 2" descr="C:\Users\jchavez\AppData\Local\Microsoft\Windows\Temporary Internet Files\Content.IE5\26UYY733\MC90007862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51569" y="3967666"/>
            <a:ext cx="1143000" cy="24589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783314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7200" y="345141"/>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905000" y="1298973"/>
            <a:ext cx="6248400" cy="1200329"/>
          </a:xfrm>
          <a:prstGeom prst="rect">
            <a:avLst/>
          </a:prstGeom>
          <a:noFill/>
        </p:spPr>
        <p:txBody>
          <a:bodyPr wrap="square" rtlCol="0">
            <a:spAutoFit/>
          </a:bodyPr>
          <a:lstStyle/>
          <a:p>
            <a:pPr algn="ctr"/>
            <a:r>
              <a:rPr lang="en-US" sz="3600" dirty="0" smtClean="0">
                <a:latin typeface="Broadway" panose="04040905080B02020502" pitchFamily="82" charset="0"/>
              </a:rPr>
              <a:t>Marching toward our Goal</a:t>
            </a:r>
            <a:endParaRPr lang="en-US" sz="3600" dirty="0">
              <a:latin typeface="Broadway" panose="04040905080B02020502" pitchFamily="82" charset="0"/>
            </a:endParaRPr>
          </a:p>
        </p:txBody>
      </p:sp>
      <p:pic>
        <p:nvPicPr>
          <p:cNvPr id="2050" name="Picture 2" descr="C:\Users\jchavez\AppData\Local\Microsoft\Windows\Temporary Internet Files\Content.IE5\Y9DUKASC\MC900078817[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29000" y="3276600"/>
            <a:ext cx="5003712" cy="2595384"/>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rot="19199513">
            <a:off x="871637" y="3850752"/>
            <a:ext cx="3734459" cy="1200329"/>
          </a:xfrm>
          <a:prstGeom prst="rect">
            <a:avLst/>
          </a:prstGeom>
          <a:noFill/>
        </p:spPr>
        <p:txBody>
          <a:bodyPr wrap="square" rtlCol="0">
            <a:spAutoFit/>
          </a:bodyPr>
          <a:lstStyle/>
          <a:p>
            <a:pPr algn="ctr"/>
            <a:r>
              <a:rPr lang="en-US" sz="3600" dirty="0" smtClean="0">
                <a:latin typeface="Broadway" panose="04040905080B02020502" pitchFamily="82" charset="0"/>
              </a:rPr>
              <a:t>100%</a:t>
            </a:r>
          </a:p>
          <a:p>
            <a:pPr algn="ctr"/>
            <a:r>
              <a:rPr lang="en-US" sz="3600" dirty="0" smtClean="0">
                <a:latin typeface="Broadway" panose="04040905080B02020502" pitchFamily="82" charset="0"/>
              </a:rPr>
              <a:t>Participation</a:t>
            </a:r>
            <a:endParaRPr lang="en-US" sz="3600" dirty="0">
              <a:latin typeface="Broadway" panose="04040905080B02020502" pitchFamily="82" charset="0"/>
            </a:endParaRPr>
          </a:p>
        </p:txBody>
      </p:sp>
    </p:spTree>
    <p:extLst>
      <p:ext uri="{BB962C8B-B14F-4D97-AF65-F5344CB8AC3E}">
        <p14:creationId xmlns:p14="http://schemas.microsoft.com/office/powerpoint/2010/main" val="366299260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7200" y="345141"/>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467505" y="1460072"/>
            <a:ext cx="6914495" cy="4154984"/>
          </a:xfrm>
          <a:prstGeom prst="rect">
            <a:avLst/>
          </a:prstGeom>
          <a:noFill/>
        </p:spPr>
        <p:txBody>
          <a:bodyPr wrap="square" rtlCol="0">
            <a:spAutoFit/>
          </a:bodyPr>
          <a:lstStyle/>
          <a:p>
            <a:pPr algn="ctr"/>
            <a:r>
              <a:rPr lang="en-US" sz="3600" dirty="0" smtClean="0">
                <a:latin typeface="Broadway" panose="04040905080B02020502" pitchFamily="82" charset="0"/>
              </a:rPr>
              <a:t>Please help us by</a:t>
            </a:r>
          </a:p>
          <a:p>
            <a:pPr algn="ctr"/>
            <a:r>
              <a:rPr lang="en-US" sz="3600" dirty="0" smtClean="0">
                <a:latin typeface="Broadway" panose="04040905080B02020502" pitchFamily="82" charset="0"/>
              </a:rPr>
              <a:t>Filling out the</a:t>
            </a:r>
          </a:p>
          <a:p>
            <a:pPr algn="ctr"/>
            <a:r>
              <a:rPr lang="en-US" sz="3600" dirty="0" smtClean="0">
                <a:latin typeface="Broadway" panose="04040905080B02020502" pitchFamily="82" charset="0"/>
              </a:rPr>
              <a:t>Workshop </a:t>
            </a:r>
          </a:p>
          <a:p>
            <a:pPr algn="ctr"/>
            <a:r>
              <a:rPr lang="en-US" sz="3600" dirty="0" smtClean="0">
                <a:latin typeface="Broadway" panose="04040905080B02020502" pitchFamily="82" charset="0"/>
              </a:rPr>
              <a:t>Evaluation</a:t>
            </a:r>
          </a:p>
          <a:p>
            <a:pPr algn="ctr"/>
            <a:endParaRPr lang="en-US" dirty="0">
              <a:latin typeface="Broadway" panose="04040905080B02020502" pitchFamily="82" charset="0"/>
            </a:endParaRPr>
          </a:p>
          <a:p>
            <a:pPr algn="ctr"/>
            <a:endParaRPr lang="en-US" dirty="0" smtClean="0">
              <a:latin typeface="Broadway" panose="04040905080B02020502" pitchFamily="82" charset="0"/>
            </a:endParaRPr>
          </a:p>
          <a:p>
            <a:pPr algn="ctr"/>
            <a:endParaRPr lang="en-US" dirty="0">
              <a:latin typeface="Broadway" panose="04040905080B02020502" pitchFamily="82" charset="0"/>
            </a:endParaRPr>
          </a:p>
          <a:p>
            <a:pPr algn="ctr"/>
            <a:r>
              <a:rPr lang="en-US" sz="6600" dirty="0" smtClean="0">
                <a:latin typeface="Broadway" panose="04040905080B02020502" pitchFamily="82" charset="0"/>
              </a:rPr>
              <a:t>Thank you !!!</a:t>
            </a:r>
            <a:endParaRPr lang="en-US" sz="6600" dirty="0">
              <a:latin typeface="Broadway" panose="04040905080B02020502" pitchFamily="82" charset="0"/>
            </a:endParaRPr>
          </a:p>
        </p:txBody>
      </p:sp>
    </p:spTree>
    <p:extLst>
      <p:ext uri="{BB962C8B-B14F-4D97-AF65-F5344CB8AC3E}">
        <p14:creationId xmlns:p14="http://schemas.microsoft.com/office/powerpoint/2010/main" val="2342289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7200" y="345141"/>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562100" y="1462416"/>
            <a:ext cx="6096000" cy="646331"/>
          </a:xfrm>
          <a:prstGeom prst="rect">
            <a:avLst/>
          </a:prstGeom>
          <a:noFill/>
        </p:spPr>
        <p:txBody>
          <a:bodyPr wrap="square" rtlCol="0">
            <a:spAutoFit/>
          </a:bodyPr>
          <a:lstStyle/>
          <a:p>
            <a:pPr algn="ctr"/>
            <a:r>
              <a:rPr lang="en-US" sz="3600" dirty="0" smtClean="0">
                <a:latin typeface="Broadway" panose="04040905080B02020502" pitchFamily="82" charset="0"/>
              </a:rPr>
              <a:t>Prayer</a:t>
            </a:r>
            <a:endParaRPr lang="en-US" sz="3600" dirty="0">
              <a:latin typeface="Broadway" panose="04040905080B02020502" pitchFamily="82" charset="0"/>
            </a:endParaRPr>
          </a:p>
        </p:txBody>
      </p:sp>
      <p:pic>
        <p:nvPicPr>
          <p:cNvPr id="1026" name="Picture 2" descr="C:\Users\jchavez\AppData\Local\Microsoft\Windows\Temporary Internet Files\Content.IE5\UUVHDELR\MC900391368[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08044" y="2514600"/>
            <a:ext cx="2197753" cy="20574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817902" y="5334000"/>
            <a:ext cx="4648200" cy="523220"/>
          </a:xfrm>
          <a:prstGeom prst="rect">
            <a:avLst/>
          </a:prstGeom>
          <a:noFill/>
        </p:spPr>
        <p:txBody>
          <a:bodyPr wrap="square" rtlCol="0">
            <a:spAutoFit/>
          </a:bodyPr>
          <a:lstStyle/>
          <a:p>
            <a:r>
              <a:rPr lang="en-US" sz="2800" dirty="0" smtClean="0">
                <a:latin typeface="Broadway" panose="04040905080B02020502" pitchFamily="82" charset="0"/>
              </a:rPr>
              <a:t>By Your Vicar </a:t>
            </a:r>
            <a:r>
              <a:rPr lang="en-US" sz="2800" dirty="0" err="1" smtClean="0">
                <a:latin typeface="Broadway" panose="04040905080B02020502" pitchFamily="82" charset="0"/>
              </a:rPr>
              <a:t>Forane</a:t>
            </a:r>
            <a:endParaRPr lang="en-US" sz="2800" dirty="0">
              <a:latin typeface="Broadway" panose="04040905080B02020502" pitchFamily="82" charset="0"/>
            </a:endParaRPr>
          </a:p>
        </p:txBody>
      </p:sp>
    </p:spTree>
    <p:extLst>
      <p:ext uri="{BB962C8B-B14F-4D97-AF65-F5344CB8AC3E}">
        <p14:creationId xmlns:p14="http://schemas.microsoft.com/office/powerpoint/2010/main" val="234228992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7200" y="345141"/>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526690" y="2514600"/>
            <a:ext cx="6931509" cy="2431435"/>
          </a:xfrm>
          <a:prstGeom prst="rect">
            <a:avLst/>
          </a:prstGeom>
          <a:noFill/>
        </p:spPr>
        <p:txBody>
          <a:bodyPr wrap="square" rtlCol="0">
            <a:spAutoFit/>
          </a:bodyPr>
          <a:lstStyle/>
          <a:p>
            <a:pPr algn="ctr"/>
            <a:r>
              <a:rPr lang="en-US" sz="4400" dirty="0" smtClean="0">
                <a:latin typeface="Broadway" panose="04040905080B02020502" pitchFamily="82" charset="0"/>
              </a:rPr>
              <a:t>Topic I </a:t>
            </a:r>
          </a:p>
          <a:p>
            <a:pPr algn="ctr"/>
            <a:r>
              <a:rPr lang="en-US" sz="5400" dirty="0" smtClean="0">
                <a:latin typeface="Broadway" panose="04040905080B02020502" pitchFamily="82" charset="0"/>
              </a:rPr>
              <a:t>2015 DDF Annual Appeal</a:t>
            </a:r>
            <a:endParaRPr lang="en-US" sz="5400" dirty="0">
              <a:latin typeface="Broadway" panose="04040905080B02020502" pitchFamily="82" charset="0"/>
            </a:endParaRPr>
          </a:p>
        </p:txBody>
      </p:sp>
    </p:spTree>
    <p:extLst>
      <p:ext uri="{BB962C8B-B14F-4D97-AF65-F5344CB8AC3E}">
        <p14:creationId xmlns:p14="http://schemas.microsoft.com/office/powerpoint/2010/main" val="2907787746"/>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7200" y="345141"/>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905000" y="1298973"/>
            <a:ext cx="6248400" cy="1200329"/>
          </a:xfrm>
          <a:prstGeom prst="rect">
            <a:avLst/>
          </a:prstGeom>
          <a:noFill/>
        </p:spPr>
        <p:txBody>
          <a:bodyPr wrap="square" rtlCol="0">
            <a:spAutoFit/>
          </a:bodyPr>
          <a:lstStyle/>
          <a:p>
            <a:pPr algn="ctr"/>
            <a:r>
              <a:rPr lang="en-US" sz="3600" dirty="0" smtClean="0">
                <a:latin typeface="Broadway" panose="04040905080B02020502" pitchFamily="82" charset="0"/>
              </a:rPr>
              <a:t>Marching toward our Goal</a:t>
            </a:r>
            <a:endParaRPr lang="en-US" sz="3600" dirty="0">
              <a:latin typeface="Broadway" panose="04040905080B02020502" pitchFamily="82" charset="0"/>
            </a:endParaRPr>
          </a:p>
        </p:txBody>
      </p:sp>
      <p:pic>
        <p:nvPicPr>
          <p:cNvPr id="2050" name="Picture 2" descr="C:\Users\jchavez\AppData\Local\Microsoft\Windows\Temporary Internet Files\Content.IE5\Y9DUKASC\MC900078817[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29000" y="3276600"/>
            <a:ext cx="5003712" cy="2595384"/>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rot="19199513">
            <a:off x="871637" y="3850752"/>
            <a:ext cx="3734459" cy="1200329"/>
          </a:xfrm>
          <a:prstGeom prst="rect">
            <a:avLst/>
          </a:prstGeom>
          <a:noFill/>
        </p:spPr>
        <p:txBody>
          <a:bodyPr wrap="square" rtlCol="0">
            <a:spAutoFit/>
          </a:bodyPr>
          <a:lstStyle/>
          <a:p>
            <a:pPr algn="ctr"/>
            <a:r>
              <a:rPr lang="en-US" sz="3600" dirty="0" smtClean="0">
                <a:latin typeface="Broadway" panose="04040905080B02020502" pitchFamily="82" charset="0"/>
              </a:rPr>
              <a:t>100%</a:t>
            </a:r>
          </a:p>
          <a:p>
            <a:pPr algn="ctr"/>
            <a:r>
              <a:rPr lang="en-US" sz="3600" dirty="0" smtClean="0">
                <a:latin typeface="Broadway" panose="04040905080B02020502" pitchFamily="82" charset="0"/>
              </a:rPr>
              <a:t>Participation</a:t>
            </a:r>
            <a:endParaRPr lang="en-US" sz="3600" dirty="0">
              <a:latin typeface="Broadway" panose="04040905080B02020502" pitchFamily="82" charset="0"/>
            </a:endParaRPr>
          </a:p>
        </p:txBody>
      </p:sp>
    </p:spTree>
    <p:extLst>
      <p:ext uri="{BB962C8B-B14F-4D97-AF65-F5344CB8AC3E}">
        <p14:creationId xmlns:p14="http://schemas.microsoft.com/office/powerpoint/2010/main" val="234228992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7200" y="345141"/>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2512325" y="1066800"/>
            <a:ext cx="4953000" cy="1446550"/>
          </a:xfrm>
          <a:prstGeom prst="rect">
            <a:avLst/>
          </a:prstGeom>
          <a:noFill/>
        </p:spPr>
        <p:txBody>
          <a:bodyPr wrap="square" rtlCol="0">
            <a:spAutoFit/>
          </a:bodyPr>
          <a:lstStyle/>
          <a:p>
            <a:pPr algn="ctr"/>
            <a:r>
              <a:rPr lang="en-US" sz="2400" dirty="0" smtClean="0">
                <a:latin typeface="Broadway" panose="04040905080B02020502" pitchFamily="82" charset="0"/>
              </a:rPr>
              <a:t>Topic I </a:t>
            </a:r>
          </a:p>
          <a:p>
            <a:pPr algn="ctr"/>
            <a:r>
              <a:rPr lang="en-US" sz="3200" dirty="0" smtClean="0">
                <a:latin typeface="Broadway" panose="04040905080B02020502" pitchFamily="82" charset="0"/>
              </a:rPr>
              <a:t>2015 DDF Annual Appeal</a:t>
            </a:r>
            <a:endParaRPr lang="en-US" sz="3200" dirty="0">
              <a:latin typeface="Broadway" panose="04040905080B02020502" pitchFamily="82" charset="0"/>
            </a:endParaRPr>
          </a:p>
        </p:txBody>
      </p:sp>
      <p:sp>
        <p:nvSpPr>
          <p:cNvPr id="3" name="TextBox 2"/>
          <p:cNvSpPr txBox="1"/>
          <p:nvPr/>
        </p:nvSpPr>
        <p:spPr>
          <a:xfrm>
            <a:off x="1521004" y="2677188"/>
            <a:ext cx="6914495" cy="1508105"/>
          </a:xfrm>
          <a:prstGeom prst="rect">
            <a:avLst/>
          </a:prstGeom>
          <a:noFill/>
        </p:spPr>
        <p:txBody>
          <a:bodyPr wrap="square" rtlCol="0">
            <a:spAutoFit/>
          </a:bodyPr>
          <a:lstStyle/>
          <a:p>
            <a:pPr algn="ctr"/>
            <a:r>
              <a:rPr lang="en-US" sz="2800" b="1" dirty="0" smtClean="0"/>
              <a:t>Move forward by establishing a standard Kick-off Date</a:t>
            </a:r>
          </a:p>
          <a:p>
            <a:pPr algn="ctr"/>
            <a:r>
              <a:rPr lang="en-US" sz="3600" b="1" dirty="0" smtClean="0"/>
              <a:t>January 24th and 25th 2015</a:t>
            </a:r>
            <a:endParaRPr lang="en-US" sz="3600" dirty="0"/>
          </a:p>
        </p:txBody>
      </p:sp>
      <p:pic>
        <p:nvPicPr>
          <p:cNvPr id="3074" name="Picture 2" descr="C:\Users\jchavez\AppData\Local\Microsoft\Windows\Temporary Internet Files\Content.IE5\UUVHDELR\MC900233020[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86200" y="4343400"/>
            <a:ext cx="1976308" cy="20077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2289926"/>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7200" y="345141"/>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2512325" y="1066800"/>
            <a:ext cx="4953000" cy="1446550"/>
          </a:xfrm>
          <a:prstGeom prst="rect">
            <a:avLst/>
          </a:prstGeom>
          <a:noFill/>
        </p:spPr>
        <p:txBody>
          <a:bodyPr wrap="square" rtlCol="0">
            <a:spAutoFit/>
          </a:bodyPr>
          <a:lstStyle/>
          <a:p>
            <a:pPr algn="ctr"/>
            <a:r>
              <a:rPr lang="en-US" sz="2400" dirty="0" smtClean="0">
                <a:latin typeface="Broadway" panose="04040905080B02020502" pitchFamily="82" charset="0"/>
              </a:rPr>
              <a:t>Topic I </a:t>
            </a:r>
          </a:p>
          <a:p>
            <a:pPr algn="ctr"/>
            <a:r>
              <a:rPr lang="en-US" sz="3200" dirty="0" smtClean="0">
                <a:latin typeface="Broadway" panose="04040905080B02020502" pitchFamily="82" charset="0"/>
              </a:rPr>
              <a:t>2015 DDF Annual Appeal</a:t>
            </a:r>
            <a:endParaRPr lang="en-US" sz="3200" dirty="0">
              <a:latin typeface="Broadway" panose="04040905080B02020502" pitchFamily="82" charset="0"/>
            </a:endParaRPr>
          </a:p>
        </p:txBody>
      </p:sp>
      <p:sp>
        <p:nvSpPr>
          <p:cNvPr id="3" name="TextBox 2"/>
          <p:cNvSpPr txBox="1"/>
          <p:nvPr/>
        </p:nvSpPr>
        <p:spPr>
          <a:xfrm>
            <a:off x="1295399" y="2362200"/>
            <a:ext cx="6858001" cy="3970318"/>
          </a:xfrm>
          <a:prstGeom prst="rect">
            <a:avLst/>
          </a:prstGeom>
          <a:noFill/>
        </p:spPr>
        <p:txBody>
          <a:bodyPr wrap="square" rtlCol="0">
            <a:spAutoFit/>
          </a:bodyPr>
          <a:lstStyle/>
          <a:p>
            <a:pPr algn="ctr"/>
            <a:r>
              <a:rPr lang="en-US" sz="2800" b="1" dirty="0" smtClean="0"/>
              <a:t>We are only mailing solicitation material to donors who have contribute</a:t>
            </a:r>
          </a:p>
          <a:p>
            <a:pPr algn="ctr"/>
            <a:r>
              <a:rPr lang="en-US" sz="2800" b="1" dirty="0" smtClean="0"/>
              <a:t> $100.00 (or more) in the </a:t>
            </a:r>
          </a:p>
          <a:p>
            <a:pPr algn="ctr"/>
            <a:r>
              <a:rPr lang="en-US" sz="2800" b="1" dirty="0" smtClean="0"/>
              <a:t>2014 DDF Annual Appeal </a:t>
            </a:r>
            <a:endParaRPr lang="en-US" sz="2800" b="1" dirty="0"/>
          </a:p>
          <a:p>
            <a:pPr algn="ctr"/>
            <a:endParaRPr lang="en-US" sz="2800" b="1" dirty="0"/>
          </a:p>
          <a:p>
            <a:pPr algn="ctr"/>
            <a:r>
              <a:rPr lang="en-US" sz="2800" b="1" dirty="0" smtClean="0"/>
              <a:t>Mailers being sent to the homes</a:t>
            </a:r>
          </a:p>
          <a:p>
            <a:pPr algn="ctr"/>
            <a:r>
              <a:rPr lang="en-US" sz="2800" b="1" dirty="0" smtClean="0"/>
              <a:t>  by</a:t>
            </a:r>
          </a:p>
          <a:p>
            <a:pPr algn="ctr"/>
            <a:r>
              <a:rPr lang="en-US" sz="2800" b="1" dirty="0" smtClean="0"/>
              <a:t>January 12</a:t>
            </a:r>
            <a:r>
              <a:rPr lang="en-US" sz="2800" b="1" baseline="30000" dirty="0" smtClean="0"/>
              <a:t>th</a:t>
            </a:r>
            <a:r>
              <a:rPr lang="en-US" sz="2800" b="1" dirty="0" smtClean="0"/>
              <a:t>, 2015</a:t>
            </a:r>
          </a:p>
          <a:p>
            <a:pPr algn="ctr"/>
            <a:endParaRPr lang="en-US" sz="2800" b="1" dirty="0" smtClean="0"/>
          </a:p>
        </p:txBody>
      </p:sp>
      <p:pic>
        <p:nvPicPr>
          <p:cNvPr id="4098" name="Picture 2" descr="C:\Users\jchavez\AppData\Local\Microsoft\Windows\Temporary Internet Files\Content.IE5\UUVHDELR\MC900078789[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386367" flipV="1">
            <a:off x="7204847" y="4372939"/>
            <a:ext cx="1897105" cy="22457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492222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7200" y="345141"/>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2512325" y="1066800"/>
            <a:ext cx="4953000" cy="1446550"/>
          </a:xfrm>
          <a:prstGeom prst="rect">
            <a:avLst/>
          </a:prstGeom>
          <a:noFill/>
        </p:spPr>
        <p:txBody>
          <a:bodyPr wrap="square" rtlCol="0">
            <a:spAutoFit/>
          </a:bodyPr>
          <a:lstStyle/>
          <a:p>
            <a:pPr algn="ctr"/>
            <a:r>
              <a:rPr lang="en-US" sz="2400" dirty="0" smtClean="0">
                <a:latin typeface="Broadway" panose="04040905080B02020502" pitchFamily="82" charset="0"/>
              </a:rPr>
              <a:t>Topic I </a:t>
            </a:r>
          </a:p>
          <a:p>
            <a:pPr algn="ctr"/>
            <a:r>
              <a:rPr lang="en-US" sz="3200" dirty="0" smtClean="0">
                <a:latin typeface="Broadway" panose="04040905080B02020502" pitchFamily="82" charset="0"/>
              </a:rPr>
              <a:t>2015 DDF Annual Appeal</a:t>
            </a:r>
            <a:endParaRPr lang="en-US" sz="3200" dirty="0">
              <a:latin typeface="Broadway" panose="04040905080B02020502" pitchFamily="82" charset="0"/>
            </a:endParaRPr>
          </a:p>
        </p:txBody>
      </p:sp>
      <p:pic>
        <p:nvPicPr>
          <p:cNvPr id="5122" name="Picture 2" descr="C:\Users\jchavez\AppData\Local\Microsoft\Windows\Temporary Internet Files\Content.IE5\26UYY733\MC90007862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17325" y="3967666"/>
            <a:ext cx="1143000" cy="2458916"/>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1371600" y="2406507"/>
            <a:ext cx="7239000" cy="1323439"/>
          </a:xfrm>
          <a:prstGeom prst="rect">
            <a:avLst/>
          </a:prstGeom>
          <a:noFill/>
        </p:spPr>
        <p:txBody>
          <a:bodyPr wrap="square" rtlCol="0">
            <a:spAutoFit/>
          </a:bodyPr>
          <a:lstStyle/>
          <a:p>
            <a:pPr algn="ctr"/>
            <a:r>
              <a:rPr lang="en-US" sz="4000" b="1" dirty="0" smtClean="0"/>
              <a:t>Discussion on best practices</a:t>
            </a:r>
          </a:p>
          <a:p>
            <a:pPr algn="ctr"/>
            <a:r>
              <a:rPr lang="en-US" sz="4000" b="1" dirty="0" smtClean="0">
                <a:latin typeface="Broadway" panose="04040905080B02020502" pitchFamily="82" charset="0"/>
              </a:rPr>
              <a:t>Q &amp; A</a:t>
            </a:r>
            <a:endParaRPr lang="en-US" sz="4000" b="1" dirty="0">
              <a:latin typeface="Broadway" panose="04040905080B02020502" pitchFamily="82" charset="0"/>
            </a:endParaRPr>
          </a:p>
        </p:txBody>
      </p:sp>
    </p:spTree>
    <p:extLst>
      <p:ext uri="{BB962C8B-B14F-4D97-AF65-F5344CB8AC3E}">
        <p14:creationId xmlns:p14="http://schemas.microsoft.com/office/powerpoint/2010/main" val="175487359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79901" y="345141"/>
            <a:ext cx="8305800" cy="6172200"/>
          </a:xfrm>
          <a:prstGeom prst="roundRect">
            <a:avLst>
              <a:gd name="adj" fmla="val 20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9" name="Rectangle 8"/>
          <p:cNvSpPr/>
          <p:nvPr/>
        </p:nvSpPr>
        <p:spPr>
          <a:xfrm>
            <a:off x="916553" y="1417991"/>
            <a:ext cx="114300" cy="509935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1521004" y="815436"/>
            <a:ext cx="7241996" cy="14619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901" y="397302"/>
            <a:ext cx="987604" cy="994913"/>
          </a:xfrm>
          <a:prstGeom prst="rect">
            <a:avLst/>
          </a:prstGeom>
        </p:spPr>
      </p:pic>
      <p:sp>
        <p:nvSpPr>
          <p:cNvPr id="2" name="TextBox 1"/>
          <p:cNvSpPr txBox="1"/>
          <p:nvPr/>
        </p:nvSpPr>
        <p:spPr>
          <a:xfrm>
            <a:off x="1467505" y="1471445"/>
            <a:ext cx="7143094" cy="3847207"/>
          </a:xfrm>
          <a:prstGeom prst="rect">
            <a:avLst/>
          </a:prstGeom>
          <a:noFill/>
        </p:spPr>
        <p:txBody>
          <a:bodyPr wrap="square" rtlCol="0">
            <a:spAutoFit/>
          </a:bodyPr>
          <a:lstStyle/>
          <a:p>
            <a:pPr algn="ctr"/>
            <a:r>
              <a:rPr lang="en-US" sz="4400" dirty="0" smtClean="0">
                <a:latin typeface="Broadway" panose="04040905080B02020502" pitchFamily="82" charset="0"/>
              </a:rPr>
              <a:t>Topic II</a:t>
            </a:r>
          </a:p>
          <a:p>
            <a:pPr algn="ctr"/>
            <a:r>
              <a:rPr lang="en-US" sz="4000" dirty="0" smtClean="0">
                <a:latin typeface="Broadway" panose="04040905080B02020502" pitchFamily="82" charset="0"/>
              </a:rPr>
              <a:t>Methods that all parishes have to monitor their ongoing progress in reaching the </a:t>
            </a:r>
          </a:p>
          <a:p>
            <a:pPr algn="ctr"/>
            <a:r>
              <a:rPr lang="en-US" sz="4000" dirty="0" smtClean="0">
                <a:latin typeface="Broadway" panose="04040905080B02020502" pitchFamily="82" charset="0"/>
              </a:rPr>
              <a:t>2015 Goal</a:t>
            </a:r>
          </a:p>
        </p:txBody>
      </p:sp>
    </p:spTree>
    <p:extLst>
      <p:ext uri="{BB962C8B-B14F-4D97-AF65-F5344CB8AC3E}">
        <p14:creationId xmlns:p14="http://schemas.microsoft.com/office/powerpoint/2010/main" val="414597362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5494</TotalTime>
  <Words>1431</Words>
  <Application>Microsoft Office PowerPoint</Application>
  <PresentationFormat>On-screen Show (4:3)</PresentationFormat>
  <Paragraphs>297</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Julio Chavez</dc:creator>
  <cp:lastModifiedBy>Julio Chavez x462</cp:lastModifiedBy>
  <cp:revision>69</cp:revision>
  <cp:lastPrinted>2014-09-18T15:58:03Z</cp:lastPrinted>
  <dcterms:created xsi:type="dcterms:W3CDTF">2014-07-22T21:25:15Z</dcterms:created>
  <dcterms:modified xsi:type="dcterms:W3CDTF">2014-09-18T16:02:25Z</dcterms:modified>
</cp:coreProperties>
</file>